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9" r:id="rId4"/>
    <p:sldId id="260" r:id="rId5"/>
    <p:sldId id="261" r:id="rId6"/>
    <p:sldId id="262" r:id="rId7"/>
    <p:sldId id="266" r:id="rId8"/>
    <p:sldId id="271" r:id="rId9"/>
    <p:sldId id="272" r:id="rId10"/>
    <p:sldId id="273" r:id="rId11"/>
    <p:sldId id="274" r:id="rId12"/>
    <p:sldId id="275" r:id="rId13"/>
    <p:sldId id="267" r:id="rId14"/>
    <p:sldId id="276" r:id="rId15"/>
    <p:sldId id="277" r:id="rId16"/>
    <p:sldId id="269" r:id="rId17"/>
    <p:sldId id="268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9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63A374-E257-BA40-8027-2F76366D0775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0A341E-1834-1A45-B594-3CD153D397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509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pPr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2418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288DA-B9CC-B52B-9F67-9756EEFB2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2FA219-2CF6-4A00-3689-2A39F13D85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25D5B9-BE77-F47B-F908-EC8F204773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C494B-EA07-A62B-49BB-38F7955A20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pPr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63850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2CDE4-2DEC-B198-0BEF-8E0D771A8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317520-668F-DAD7-E6B4-4E354EEF2B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F4E914-7551-DDB1-4AD9-40E04A48A2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7D7DC2-BE92-8F86-9E4D-1B2ECFF50E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pPr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12716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6792D-C446-A432-47BF-358D3377E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664D56-752E-AAB8-FA6C-6D6DCD316C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BE22E6-5FEC-279A-D1E5-BD37553BA9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DA503-B28B-DAF6-06B1-25C3B157A1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pPr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4790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67E67-3BFC-BDEF-8A87-69915E028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9C607F-B2C3-67D4-ECF1-8B50363CFC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665FB2-1C9D-4050-EC01-3E3199597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BA3AD-C1FB-EA75-B7B4-E8A6244F1F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pPr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9000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6BE56-EE12-A068-7411-268FC106A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120719-7949-65F4-8567-807B824705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093F43-CD27-67E6-F270-891B76509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549705-963A-05A0-9B13-88F583F8A0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0149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90C58-30EB-33E3-EF44-3DB9F34A5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BFC2EB-83B8-88ED-F0B3-6821DDF228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F76099-BC16-C0D6-F315-4BC62070E3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9CDA9-0E55-9774-8481-CF12B566A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pPr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482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BA155-0859-F2CC-A345-55D6207F1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5E583F-BEFD-6DD1-ECB9-E0C1457630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D35B20-B7B1-88E1-6E6D-2D7C97C6DD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FA1F5-D943-7DBD-EAF6-79A2FF602F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pPr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6012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FD23A-7A24-D5F0-0516-A1D64FFE4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F63BC1-5DFE-8FA4-1413-E33597F89A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B82184-4F7D-6F2F-263C-C6681DEAAC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6CBB31-9976-2511-D035-7DEBF35FA2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pPr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3271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D652A-BA82-B828-30CD-4F38C2922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9A1B93-0E48-0FD5-048F-3DC3C2E095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F96148-975E-DEEF-31C9-F814A49107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574BBB-D07F-F4E0-C81B-DC6F152095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pPr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1658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D652A-BA82-B828-30CD-4F38C2922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9A1B93-0E48-0FD5-048F-3DC3C2E095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F96148-975E-DEEF-31C9-F814A49107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574BBB-D07F-F4E0-C81B-DC6F152095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pPr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7265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0CBAA-7202-EC5A-6F04-7B6A601F0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663BDD-F624-8488-62AE-DDFC61212D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850CB7-8A10-7137-46AF-0935077FF1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8A09B-77EC-0D28-B5A3-0C59262803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pPr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7788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F830B-382D-4FD6-434E-0BBDCF5E8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196566-B6F3-EC01-B4A3-3FB85FCCDA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4399BA-F3EB-A22D-A4FF-0C2EFD0CFD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36BCB-BBD4-7CE0-64D2-8A144E8262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pPr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4930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4033B-C1CB-1754-9CFB-86BF8AE30D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F7485-6AB7-ED91-AD1E-F6AF832150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2DE61-1E8E-21E6-91F5-9ACFEE0A5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0C74B-DB87-D74C-25EF-E2DFA9BB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4EB34-C25C-43DD-1A50-13C7E6692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319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D9D28-A6C4-84CC-7AD0-1AF88C70E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933BF9-1D81-F7B1-6917-58E88F5D0D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66503-6FF8-76D4-851E-BF686B74D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06448-39D6-5009-B041-CA30D4724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0FC16-7BF7-6E7E-42AB-25069EB7A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388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F52CA7-F9AD-0C1E-852C-42392B02D3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44B219-750C-7F94-6064-3152160153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17404-C2CA-70FA-A5B4-9AE95C7F9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AD08-86AD-4165-1C92-6B56C79B7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2F7B6-7C91-353F-2D5E-37F732F3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410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B85E8-D1F0-3201-C513-282DAD846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AC0AD-2C49-613F-7309-CA7169803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1593B-EACA-5742-BD7F-BBE8EF098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32B52-D214-778D-EBBC-4D434F2DF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6133C-3644-B4AE-38D1-B6502E794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88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390C2-0E03-59D3-2EC9-A7CEBD2A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63D4C1-E515-B744-7095-139C57B2C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09EE3-1AD3-FA54-93C5-86879BAC8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9E5D3-42E2-501B-4318-0A159470A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B1FAE-A829-24D5-8503-C294C28F8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454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3B38F-72B4-7564-C133-A8CAF7D4E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9F648-9D9E-7763-6BAB-B390C53F90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456F47-3898-C18D-71A7-B777853035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2CE839-A226-7F30-2E42-D8C07E514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CF7FCD-23EC-B0DD-BE70-3A095C494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94252-86A4-63D0-754B-CBB385D3C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062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D59CE-6C76-046E-841B-6EA0F7871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A51E6-7D4F-39D6-DA6C-601B63902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4CA2B-944D-91E6-F3C1-9E8B8804FA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667490-A622-5F5B-FFA5-1191FC5F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E8B953-35E2-D50D-3C23-96F3EA8A96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078F9F-EF39-1158-FFBB-B082D766A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7A79C8-D42A-D086-9A2C-59BDC44BB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C02294-325E-C44F-6A05-FBDBCF942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84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E6425-17EE-1CF7-BD80-9B51FD961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714A2E-804D-2430-8785-8198012E9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6E586F-1A2C-46B0-E88F-42E97FF8F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40DCC0-E42B-4E16-2659-DE7666BDE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704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4DC0D8-D29F-7928-5C8E-932C35C79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381DF-626E-EA82-70A9-10E124594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DBE00-CBB3-2EA9-A8AD-EED32DAA2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88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F6360-D970-1460-9ACE-C05150BFB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89798-D111-FBE5-6324-CC95E2CD3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40DC15-10D0-0F6F-3033-BC7F116A9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4E66B-040C-17B4-ADF5-813D3763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1D7DC8-6E0F-8333-626D-418440093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E94196-7598-4217-57B3-7873D5820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30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25154-D40A-B42C-288E-C719D539A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A1DA1E-1E67-5A29-051C-8438263049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18FC5-2DD3-C9EF-C7BF-36F167EC5C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F03EC-88F4-EC8D-270C-34F4D1181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3DC8FE-1BCB-047D-5F52-E902AC39B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2B3D0D-1060-1C28-1F1A-231E43E41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56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132A7A-246A-E18A-4C93-A4BA988EE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4919EB-94FF-60FF-BB8D-B66AF177A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F8F3A-267F-D219-664F-DEDAAC19E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D0576A-07DB-3B46-AC99-97A70AE23956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10F51-7255-50C1-18D0-94D395A5F0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35A5A-9156-5F50-DE6D-645C17C79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532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5C05F-6C10-AAB8-B9A1-704086EB83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80270"/>
            <a:ext cx="9144000" cy="1790891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 Project-I (K24MCA18P)</a:t>
            </a:r>
            <a:b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Odd Semester</a:t>
            </a:r>
            <a:br>
              <a:rPr lang="en-IN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Session 2024-25</a:t>
            </a:r>
            <a:endParaRPr 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24FBC-2E61-AD49-3BD0-DA7AA89F9A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8240" y="3528884"/>
            <a:ext cx="9730154" cy="1929379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3">
                    <a:lumMod val="75000"/>
                  </a:schemeClr>
                </a:solidFill>
                <a:latin typeface="Stencil" panose="040409050D0802020404" pitchFamily="82" charset="0"/>
                <a:cs typeface="Times New Roman" panose="02020603050405020304" pitchFamily="18" charset="0"/>
              </a:rPr>
              <a:t>TOUR AND TRAVEL</a:t>
            </a:r>
          </a:p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&lt;MANISH KUMAR SINGH and  2426MCA671&gt;</a:t>
            </a:r>
          </a:p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&lt;DIVYANSH PATHAK and 2426MCA656&gt;</a:t>
            </a:r>
          </a:p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&lt;DIVYANSHU MISHRA and 2426MCA657&gt;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7EFE38A-2987-AEC9-33EC-1BC6CB5C10DA}"/>
              </a:ext>
            </a:extLst>
          </p:cNvPr>
          <p:cNvSpPr txBox="1">
            <a:spLocks/>
          </p:cNvSpPr>
          <p:nvPr/>
        </p:nvSpPr>
        <p:spPr>
          <a:xfrm>
            <a:off x="1524000" y="4782598"/>
            <a:ext cx="9144000" cy="762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3043289-20F1-1B73-C850-CE92562B546B}"/>
              </a:ext>
            </a:extLst>
          </p:cNvPr>
          <p:cNvSpPr txBox="1">
            <a:spLocks/>
          </p:cNvSpPr>
          <p:nvPr/>
        </p:nvSpPr>
        <p:spPr>
          <a:xfrm>
            <a:off x="9156700" y="5634038"/>
            <a:ext cx="3035300" cy="122396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Supervisor:</a:t>
            </a:r>
          </a:p>
          <a:p>
            <a:pPr algn="just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ARPIT DOGRA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Designation-Assistant Professor</a:t>
            </a:r>
          </a:p>
          <a:p>
            <a:pPr algn="just"/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A50B94-DBEB-9815-4684-223EC27F9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0"/>
            <a:ext cx="12192000" cy="138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61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5F1C1-2727-1CD9-77C1-8F781640E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DFD 0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4D38E-9DC9-4EDD-1E99-4C5019503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1219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92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8F728-06AD-0D10-7D9B-2EC56E6A5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2FDAC-E4B4-F0FB-FAD7-414953BC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DFD 1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445FA3-2BB1-7C0D-D642-2A6E7426E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2658"/>
            <a:ext cx="12192000" cy="525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301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46B1B-0137-8111-D047-B1DAD3252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E4299-2927-4573-ED0C-195CC06EC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DFD 1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B19D00-B81E-7F55-5EE8-06E2D9D7C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6516"/>
            <a:ext cx="12192000" cy="548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20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D34DB-25C5-ADD3-CDFA-B1B0852BA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1CC37-D043-130F-E4E6-184C71A56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75"/>
            <a:ext cx="12192000" cy="1258951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IN" sz="4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Workflow/Gantt Chart</a:t>
            </a:r>
            <a:endParaRPr lang="en-IN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E66D21-CE27-0EFE-D5A0-B55867E60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287" y="1255776"/>
            <a:ext cx="11674136" cy="4921187"/>
          </a:xfrm>
        </p:spPr>
        <p:txBody>
          <a:bodyPr numCol="1">
            <a:normAutofit lnSpcReduction="10000"/>
          </a:bodyPr>
          <a:lstStyle/>
          <a:p>
            <a:pPr marL="0" lvl="0" indent="0">
              <a:buNone/>
              <a:tabLst>
                <a:tab pos="457200" algn="l"/>
              </a:tabLst>
            </a:pPr>
            <a:r>
              <a:rPr lang="en-IN" sz="20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1. </a:t>
            </a:r>
            <a:r>
              <a:rPr lang="en-IN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Pre-Tour: 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Research destinations, customize packages, confirm booking, process payment, handle visa/documentation.</a:t>
            </a:r>
          </a:p>
          <a:p>
            <a:pPr marL="0" lvl="0" indent="0">
              <a:buNone/>
              <a:tabLst>
                <a:tab pos="457200" algn="l"/>
              </a:tabLst>
            </a:pPr>
            <a:r>
              <a:rPr lang="en-IN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2. Preparation: 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Assign guide, confirm bookings, send instructions.</a:t>
            </a:r>
          </a:p>
          <a:p>
            <a:pPr marL="0" lvl="0" indent="0">
              <a:buNone/>
              <a:tabLst>
                <a:tab pos="457200" algn="l"/>
              </a:tabLst>
            </a:pPr>
            <a:r>
              <a:rPr lang="en-IN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3. Execution: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Start tour, manage activities, provide support, collect feedback.</a:t>
            </a:r>
          </a:p>
          <a:p>
            <a:pPr marL="0" lvl="0" indent="0">
              <a:buNone/>
              <a:tabLst>
                <a:tab pos="457200" algn="l"/>
              </a:tabLst>
            </a:pPr>
            <a:r>
              <a:rPr lang="en-IN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4. Post-Tour: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Gather feedback, review services, offer future promotions.</a:t>
            </a:r>
          </a:p>
          <a:p>
            <a:pPr lvl="0">
              <a:buFont typeface="Wingdings" pitchFamily="2" charset="2"/>
              <a:buChar char="Ø"/>
              <a:tabLst>
                <a:tab pos="457200" algn="l"/>
              </a:tabLst>
            </a:pP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lvl="0" indent="0">
              <a:buNone/>
              <a:tabLst>
                <a:tab pos="457200" algn="l"/>
              </a:tabLst>
            </a:pPr>
            <a:r>
              <a:rPr lang="en-IN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Gantt Chart</a:t>
            </a:r>
          </a:p>
          <a:p>
            <a:pPr lvl="0">
              <a:buFont typeface="Wingdings" pitchFamily="2" charset="2"/>
              <a:buChar char="Ø"/>
              <a:tabLst>
                <a:tab pos="457200" algn="l"/>
              </a:tabLst>
            </a:pP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lvl="0" indent="0">
              <a:buNone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| Task               | Week 1 | Week 2 | Week 3 | Week 4 |</a:t>
            </a:r>
          </a:p>
          <a:p>
            <a:pPr marL="0" lvl="0" indent="0">
              <a:buNone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|--------------------|--------|--------|--------|--------|</a:t>
            </a:r>
          </a:p>
          <a:p>
            <a:pPr marL="0" lvl="0" indent="0">
              <a:buNone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| Pre-Tour           | ●●●●   | ●●●    |        |        |</a:t>
            </a:r>
          </a:p>
          <a:p>
            <a:pPr marL="0" lvl="0" indent="0">
              <a:buNone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| Preparation        |        | ●●●    | ●●     |        |</a:t>
            </a:r>
          </a:p>
          <a:p>
            <a:pPr marL="0" lvl="0" indent="0">
              <a:buNone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| Execution          |        |        | ●●●    | ●●●●● |</a:t>
            </a:r>
          </a:p>
          <a:p>
            <a:pPr marL="0" lvl="0" indent="0">
              <a:buNone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| Post-Tour          |        |        |        | ●●</a:t>
            </a:r>
          </a:p>
        </p:txBody>
      </p:sp>
    </p:spTree>
    <p:extLst>
      <p:ext uri="{BB962C8B-B14F-4D97-AF65-F5344CB8AC3E}">
        <p14:creationId xmlns:p14="http://schemas.microsoft.com/office/powerpoint/2010/main" val="3917661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BC6C5-4585-8AB1-5CA5-3776FEC99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97021-CC8D-8CE8-D919-B6D593183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75"/>
            <a:ext cx="12192000" cy="1258951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Outcome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F339FD-DED0-9E64-3839-4B0F94366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1213" y="1255776"/>
            <a:ext cx="10335506" cy="5602224"/>
          </a:xfrm>
        </p:spPr>
      </p:pic>
    </p:spTree>
    <p:extLst>
      <p:ext uri="{BB962C8B-B14F-4D97-AF65-F5344CB8AC3E}">
        <p14:creationId xmlns:p14="http://schemas.microsoft.com/office/powerpoint/2010/main" val="506588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D87F2-164F-A060-68E9-2AAE0C88B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2F828-EED9-B34A-8C68-DD69B87F3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75"/>
            <a:ext cx="12192000" cy="1258951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Outcome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0904BD-C7B2-0D3E-C543-E27D49B6BE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6077" y="1255712"/>
            <a:ext cx="10540181" cy="5602287"/>
          </a:xfrm>
        </p:spPr>
      </p:pic>
    </p:spTree>
    <p:extLst>
      <p:ext uri="{BB962C8B-B14F-4D97-AF65-F5344CB8AC3E}">
        <p14:creationId xmlns:p14="http://schemas.microsoft.com/office/powerpoint/2010/main" val="2999580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E456B-10C1-3CA8-CD0A-6D1E5E0BF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0D13F-5FC6-2321-088E-1FD93899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75"/>
            <a:ext cx="12192000" cy="1258951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IN" sz="4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Reports</a:t>
            </a:r>
            <a:endParaRPr lang="en-IN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FC024B-EB8F-6A04-091E-94AAF1313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029" y="1992086"/>
            <a:ext cx="11484006" cy="3829771"/>
          </a:xfrm>
        </p:spPr>
        <p:txBody>
          <a:bodyPr>
            <a:normAutofit/>
          </a:bodyPr>
          <a:lstStyle/>
          <a:p>
            <a:pPr lvl="0"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The tour and travel industry helps people explore new places.</a:t>
            </a:r>
          </a:p>
          <a:p>
            <a:pPr lvl="0"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It includes transportation, hotels, and activities.</a:t>
            </a:r>
          </a:p>
          <a:p>
            <a:pPr lvl="0"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Trends: eco-friendly travel, customized trips, and online bookings.</a:t>
            </a:r>
          </a:p>
          <a:p>
            <a:pPr lvl="0"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Challenges: recovery from the pandemic, economic changes, and crowded tourist spots.</a:t>
            </a:r>
          </a:p>
          <a:p>
            <a:pPr lvl="0"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Opportunities: using new technology, exploring new markets, and promoting green travel.</a:t>
            </a:r>
            <a:endParaRPr lang="en-IN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742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35E0D-1D75-E91F-E75B-C4DDF801D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98D0A-C035-F4F3-2047-444895950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75"/>
            <a:ext cx="12192000" cy="1246759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IN" sz="4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References</a:t>
            </a:r>
            <a:endParaRPr lang="en-IN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4266AB-4FDC-DC5D-1539-EDBFF62C9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Here are some useful references on the tour and travel industry:</a:t>
            </a:r>
          </a:p>
          <a:p>
            <a:pPr lvl="0">
              <a:buFont typeface="Wingdings" pitchFamily="2" charset="2"/>
              <a:buChar char="Ø"/>
              <a:tabLst>
                <a:tab pos="457200" algn="l"/>
              </a:tabLst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1. World Travel &amp; Tourism Council (WTTC) – Reports and data on global tourism's economic impact.</a:t>
            </a:r>
          </a:p>
          <a:p>
            <a:pPr lvl="0"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- Website: [https://wttc.org](https://wttc.org)</a:t>
            </a:r>
          </a:p>
          <a:p>
            <a:pPr lvl="0">
              <a:buFont typeface="Wingdings" pitchFamily="2" charset="2"/>
              <a:buChar char="Ø"/>
              <a:tabLst>
                <a:tab pos="457200" algn="l"/>
              </a:tabLst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2. UN World Tourism Organization (UNWTO) – Provides insights into international tourism trends, statistics, and policies.</a:t>
            </a:r>
          </a:p>
          <a:p>
            <a:pPr lvl="0"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- Website: [https://www.unwto.org](https://www.unwto.org)</a:t>
            </a:r>
          </a:p>
          <a:p>
            <a:pPr lvl="0">
              <a:buFont typeface="Wingdings" pitchFamily="2" charset="2"/>
              <a:buChar char="Ø"/>
              <a:tabLst>
                <a:tab pos="457200" algn="l"/>
              </a:tabLst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787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54776-96A4-5999-4136-FB1C99E6A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30" y="2585810"/>
            <a:ext cx="6150428" cy="1325563"/>
          </a:xfrm>
        </p:spPr>
        <p:txBody>
          <a:bodyPr>
            <a:normAutofit/>
          </a:bodyPr>
          <a:lstStyle/>
          <a:p>
            <a:r>
              <a:rPr lang="en-US" sz="6600" b="1" u="sng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75908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B72F0-7EB3-A394-ABD6-7A41EF3C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39150"/>
            <a:ext cx="12192000" cy="1267968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Content</a:t>
            </a:r>
          </a:p>
        </p:txBody>
      </p:sp>
      <p:sp>
        <p:nvSpPr>
          <p:cNvPr id="6" name="Hexagon 4">
            <a:extLst>
              <a:ext uri="{FF2B5EF4-FFF2-40B4-BE49-F238E27FC236}">
                <a16:creationId xmlns:a16="http://schemas.microsoft.com/office/drawing/2014/main" id="{5C6F2C04-CC65-460B-BA27-C1DC583009C5}"/>
              </a:ext>
            </a:extLst>
          </p:cNvPr>
          <p:cNvSpPr/>
          <p:nvPr/>
        </p:nvSpPr>
        <p:spPr>
          <a:xfrm>
            <a:off x="5941158" y="1818242"/>
            <a:ext cx="5050913" cy="1148400"/>
          </a:xfrm>
          <a:prstGeom prst="hexagon">
            <a:avLst>
              <a:gd name="adj" fmla="val 38143"/>
              <a:gd name="vf" fmla="val 11547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Hexagon 5">
            <a:extLst>
              <a:ext uri="{FF2B5EF4-FFF2-40B4-BE49-F238E27FC236}">
                <a16:creationId xmlns:a16="http://schemas.microsoft.com/office/drawing/2014/main" id="{79706BBD-4805-4EA9-8FFF-3E1DB93E8024}"/>
              </a:ext>
            </a:extLst>
          </p:cNvPr>
          <p:cNvSpPr/>
          <p:nvPr/>
        </p:nvSpPr>
        <p:spPr>
          <a:xfrm>
            <a:off x="6102302" y="1935690"/>
            <a:ext cx="1064073" cy="913504"/>
          </a:xfrm>
          <a:prstGeom prst="hexagon">
            <a:avLst>
              <a:gd name="adj" fmla="val 38143"/>
              <a:gd name="vf" fmla="val 115470"/>
            </a:avLst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Cond" panose="02040506050405020303" pitchFamily="18" charset="0"/>
              </a:rPr>
              <a:t>02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 Pro Cond" panose="02040506050405020303" pitchFamily="18" charset="0"/>
            </a:endParaRPr>
          </a:p>
        </p:txBody>
      </p:sp>
      <p:sp>
        <p:nvSpPr>
          <p:cNvPr id="8" name="Hexagon 11">
            <a:extLst>
              <a:ext uri="{FF2B5EF4-FFF2-40B4-BE49-F238E27FC236}">
                <a16:creationId xmlns:a16="http://schemas.microsoft.com/office/drawing/2014/main" id="{BC536827-F4F0-42B1-B8AD-4823AA6FB7A7}"/>
              </a:ext>
            </a:extLst>
          </p:cNvPr>
          <p:cNvSpPr/>
          <p:nvPr/>
        </p:nvSpPr>
        <p:spPr>
          <a:xfrm>
            <a:off x="5969293" y="3211561"/>
            <a:ext cx="5050913" cy="1148400"/>
          </a:xfrm>
          <a:prstGeom prst="hexagon">
            <a:avLst>
              <a:gd name="adj" fmla="val 38143"/>
              <a:gd name="vf" fmla="val 11547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" name="Hexagon 12">
            <a:extLst>
              <a:ext uri="{FF2B5EF4-FFF2-40B4-BE49-F238E27FC236}">
                <a16:creationId xmlns:a16="http://schemas.microsoft.com/office/drawing/2014/main" id="{15E0422B-9777-4C1A-A13C-061EF1341AC8}"/>
              </a:ext>
            </a:extLst>
          </p:cNvPr>
          <p:cNvSpPr/>
          <p:nvPr/>
        </p:nvSpPr>
        <p:spPr>
          <a:xfrm>
            <a:off x="6102302" y="3329009"/>
            <a:ext cx="1064073" cy="913504"/>
          </a:xfrm>
          <a:prstGeom prst="hexagon">
            <a:avLst>
              <a:gd name="adj" fmla="val 38143"/>
              <a:gd name="vf" fmla="val 115470"/>
            </a:avLst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Cond" panose="02040506050405020303" pitchFamily="18" charset="0"/>
              </a:rPr>
              <a:t>04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 Pro Cond" panose="02040506050405020303" pitchFamily="18" charset="0"/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0D5D1415-0721-4834-BDF6-2B844BCCC043}"/>
              </a:ext>
            </a:extLst>
          </p:cNvPr>
          <p:cNvSpPr/>
          <p:nvPr/>
        </p:nvSpPr>
        <p:spPr>
          <a:xfrm>
            <a:off x="5969293" y="4604878"/>
            <a:ext cx="5050913" cy="1148400"/>
          </a:xfrm>
          <a:prstGeom prst="hexagon">
            <a:avLst>
              <a:gd name="adj" fmla="val 38143"/>
              <a:gd name="vf" fmla="val 115470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1" name="Hexagon 18">
            <a:extLst>
              <a:ext uri="{FF2B5EF4-FFF2-40B4-BE49-F238E27FC236}">
                <a16:creationId xmlns:a16="http://schemas.microsoft.com/office/drawing/2014/main" id="{2A6FED84-2334-47A8-9A4F-B70EB50C3309}"/>
              </a:ext>
            </a:extLst>
          </p:cNvPr>
          <p:cNvSpPr/>
          <p:nvPr/>
        </p:nvSpPr>
        <p:spPr>
          <a:xfrm>
            <a:off x="6102302" y="4722326"/>
            <a:ext cx="1064073" cy="913504"/>
          </a:xfrm>
          <a:prstGeom prst="hexagon">
            <a:avLst>
              <a:gd name="adj" fmla="val 38143"/>
              <a:gd name="vf" fmla="val 115470"/>
            </a:avLst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Cond" panose="02040506050405020303" pitchFamily="18" charset="0"/>
              </a:rPr>
              <a:t>06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 Pro Cond" panose="02040506050405020303" pitchFamily="18" charset="0"/>
            </a:endParaRPr>
          </a:p>
        </p:txBody>
      </p:sp>
      <p:sp>
        <p:nvSpPr>
          <p:cNvPr id="12" name="Hexagon 23">
            <a:extLst>
              <a:ext uri="{FF2B5EF4-FFF2-40B4-BE49-F238E27FC236}">
                <a16:creationId xmlns:a16="http://schemas.microsoft.com/office/drawing/2014/main" id="{415C46DB-DFFB-4A5B-90A3-D3864932109E}"/>
              </a:ext>
            </a:extLst>
          </p:cNvPr>
          <p:cNvSpPr/>
          <p:nvPr/>
        </p:nvSpPr>
        <p:spPr>
          <a:xfrm flipH="1">
            <a:off x="1087386" y="1121582"/>
            <a:ext cx="5050913" cy="1148400"/>
          </a:xfrm>
          <a:prstGeom prst="hexagon">
            <a:avLst>
              <a:gd name="adj" fmla="val 38143"/>
              <a:gd name="vf" fmla="val 11547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Hexagon 24">
            <a:extLst>
              <a:ext uri="{FF2B5EF4-FFF2-40B4-BE49-F238E27FC236}">
                <a16:creationId xmlns:a16="http://schemas.microsoft.com/office/drawing/2014/main" id="{F1FD3DAF-5F6B-4425-9737-1B8547A70A68}"/>
              </a:ext>
            </a:extLst>
          </p:cNvPr>
          <p:cNvSpPr/>
          <p:nvPr/>
        </p:nvSpPr>
        <p:spPr>
          <a:xfrm flipH="1">
            <a:off x="4961499" y="1239030"/>
            <a:ext cx="1064073" cy="913504"/>
          </a:xfrm>
          <a:prstGeom prst="hexagon">
            <a:avLst>
              <a:gd name="adj" fmla="val 38143"/>
              <a:gd name="vf" fmla="val 115470"/>
            </a:avLst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Cond" panose="02040506050405020303" pitchFamily="18" charset="0"/>
              </a:rPr>
              <a:t>01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 Pro Cond" panose="02040506050405020303" pitchFamily="18" charset="0"/>
            </a:endParaRPr>
          </a:p>
        </p:txBody>
      </p:sp>
      <p:sp>
        <p:nvSpPr>
          <p:cNvPr id="14" name="Hexagon 29">
            <a:extLst>
              <a:ext uri="{FF2B5EF4-FFF2-40B4-BE49-F238E27FC236}">
                <a16:creationId xmlns:a16="http://schemas.microsoft.com/office/drawing/2014/main" id="{9807D4F4-7200-4AE9-B165-ECC9E0BDACDF}"/>
              </a:ext>
            </a:extLst>
          </p:cNvPr>
          <p:cNvSpPr/>
          <p:nvPr/>
        </p:nvSpPr>
        <p:spPr>
          <a:xfrm flipH="1">
            <a:off x="1087386" y="2514901"/>
            <a:ext cx="5050913" cy="1148400"/>
          </a:xfrm>
          <a:prstGeom prst="hexagon">
            <a:avLst>
              <a:gd name="adj" fmla="val 38143"/>
              <a:gd name="vf" fmla="val 11547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Hexagon 30">
            <a:extLst>
              <a:ext uri="{FF2B5EF4-FFF2-40B4-BE49-F238E27FC236}">
                <a16:creationId xmlns:a16="http://schemas.microsoft.com/office/drawing/2014/main" id="{85137865-F2FE-4A65-8810-A6FF65070412}"/>
              </a:ext>
            </a:extLst>
          </p:cNvPr>
          <p:cNvSpPr/>
          <p:nvPr/>
        </p:nvSpPr>
        <p:spPr>
          <a:xfrm flipH="1">
            <a:off x="4961499" y="2632349"/>
            <a:ext cx="1064073" cy="913504"/>
          </a:xfrm>
          <a:prstGeom prst="hexagon">
            <a:avLst>
              <a:gd name="adj" fmla="val 38143"/>
              <a:gd name="vf" fmla="val 115470"/>
            </a:avLst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Cond" panose="02040506050405020303" pitchFamily="18" charset="0"/>
              </a:rPr>
              <a:t>03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 Pro Cond" panose="02040506050405020303" pitchFamily="18" charset="0"/>
            </a:endParaRPr>
          </a:p>
        </p:txBody>
      </p:sp>
      <p:sp>
        <p:nvSpPr>
          <p:cNvPr id="16" name="Hexagon 35">
            <a:extLst>
              <a:ext uri="{FF2B5EF4-FFF2-40B4-BE49-F238E27FC236}">
                <a16:creationId xmlns:a16="http://schemas.microsoft.com/office/drawing/2014/main" id="{72FE2E99-1B65-43C8-A8A0-0523410E5875}"/>
              </a:ext>
            </a:extLst>
          </p:cNvPr>
          <p:cNvSpPr/>
          <p:nvPr/>
        </p:nvSpPr>
        <p:spPr>
          <a:xfrm flipH="1">
            <a:off x="1087386" y="3908221"/>
            <a:ext cx="5050913" cy="1148400"/>
          </a:xfrm>
          <a:prstGeom prst="hexagon">
            <a:avLst>
              <a:gd name="adj" fmla="val 38143"/>
              <a:gd name="vf" fmla="val 11547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Hexagon 36">
            <a:extLst>
              <a:ext uri="{FF2B5EF4-FFF2-40B4-BE49-F238E27FC236}">
                <a16:creationId xmlns:a16="http://schemas.microsoft.com/office/drawing/2014/main" id="{B3A6E4C8-FA4B-4C5A-AFDF-77E210589D69}"/>
              </a:ext>
            </a:extLst>
          </p:cNvPr>
          <p:cNvSpPr/>
          <p:nvPr/>
        </p:nvSpPr>
        <p:spPr>
          <a:xfrm flipH="1">
            <a:off x="4961499" y="4025669"/>
            <a:ext cx="1064073" cy="913504"/>
          </a:xfrm>
          <a:prstGeom prst="hexagon">
            <a:avLst>
              <a:gd name="adj" fmla="val 38143"/>
              <a:gd name="vf" fmla="val 115470"/>
            </a:avLst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Cond" panose="02040506050405020303" pitchFamily="18" charset="0"/>
              </a:rPr>
              <a:t>05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 Pro Cond" panose="02040506050405020303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2E06A12-6286-4EF9-8641-D23DC6820960}"/>
              </a:ext>
            </a:extLst>
          </p:cNvPr>
          <p:cNvGrpSpPr/>
          <p:nvPr/>
        </p:nvGrpSpPr>
        <p:grpSpPr>
          <a:xfrm>
            <a:off x="1840844" y="1498994"/>
            <a:ext cx="2975134" cy="3220168"/>
            <a:chOff x="1883048" y="1864754"/>
            <a:chExt cx="2975134" cy="322016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3E06DF1-1452-4541-BE98-B81587209F83}"/>
                </a:ext>
              </a:extLst>
            </p:cNvPr>
            <p:cNvSpPr txBox="1"/>
            <p:nvPr/>
          </p:nvSpPr>
          <p:spPr>
            <a:xfrm>
              <a:off x="1883048" y="1864754"/>
              <a:ext cx="297513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2400" b="1" dirty="0">
                  <a:latin typeface="Georgia" panose="02040502050405020303" pitchFamily="18" charset="0"/>
                </a:rPr>
                <a:t>Introduction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68D2051-552B-4C22-B5ED-DAE32D4D4A71}"/>
                </a:ext>
              </a:extLst>
            </p:cNvPr>
            <p:cNvSpPr txBox="1"/>
            <p:nvPr/>
          </p:nvSpPr>
          <p:spPr>
            <a:xfrm>
              <a:off x="1897114" y="3244006"/>
              <a:ext cx="242166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2400" b="1" dirty="0">
                  <a:latin typeface="Georgia" panose="02040502050405020303" pitchFamily="18" charset="0"/>
                </a:rPr>
                <a:t>Objectives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F9927D-0AC3-4779-8713-324402AE1AAC}"/>
                </a:ext>
              </a:extLst>
            </p:cNvPr>
            <p:cNvSpPr txBox="1"/>
            <p:nvPr/>
          </p:nvSpPr>
          <p:spPr>
            <a:xfrm>
              <a:off x="1939318" y="4623257"/>
              <a:ext cx="176048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2400" b="1" dirty="0">
                  <a:latin typeface="Georgia" panose="02040502050405020303" pitchFamily="18" charset="0"/>
                </a:rPr>
                <a:t>Modules</a:t>
              </a:r>
              <a:r>
                <a:rPr lang="en-US" sz="2400" dirty="0">
                  <a:latin typeface="Georgia Pro Light" panose="02040302050405020303" pitchFamily="18" charset="0"/>
                </a:rPr>
                <a:t>.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81716E0-7BA5-4D9A-B9D5-6860E71D2F96}"/>
              </a:ext>
            </a:extLst>
          </p:cNvPr>
          <p:cNvGrpSpPr/>
          <p:nvPr/>
        </p:nvGrpSpPr>
        <p:grpSpPr>
          <a:xfrm>
            <a:off x="7343334" y="2161562"/>
            <a:ext cx="3207433" cy="3234237"/>
            <a:chOff x="1512736" y="1822550"/>
            <a:chExt cx="3207433" cy="323423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DC654F5-5617-4B26-A9B3-A33F839319B9}"/>
                </a:ext>
              </a:extLst>
            </p:cNvPr>
            <p:cNvSpPr txBox="1"/>
            <p:nvPr/>
          </p:nvSpPr>
          <p:spPr>
            <a:xfrm>
              <a:off x="1512736" y="1822550"/>
              <a:ext cx="320743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spcBef>
                  <a:spcPts val="600"/>
                </a:spcBef>
              </a:pPr>
              <a:r>
                <a:rPr lang="en-US" sz="2400" b="1" dirty="0">
                  <a:latin typeface="Georgia" panose="02040502050405020303" pitchFamily="18" charset="0"/>
                </a:rPr>
                <a:t>Literature  Review</a:t>
              </a:r>
              <a:endParaRPr lang="en-US" sz="2400" dirty="0">
                <a:latin typeface="Georgia Pro Light" panose="02040302050405020303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C75ED9-A6F4-4D07-A1A3-4671B8425053}"/>
                </a:ext>
              </a:extLst>
            </p:cNvPr>
            <p:cNvSpPr txBox="1"/>
            <p:nvPr/>
          </p:nvSpPr>
          <p:spPr>
            <a:xfrm>
              <a:off x="1751888" y="4595122"/>
              <a:ext cx="182613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spcBef>
                  <a:spcPts val="600"/>
                </a:spcBef>
              </a:pPr>
              <a:r>
                <a:rPr lang="en-US" sz="2400" b="1" dirty="0">
                  <a:latin typeface="Georgia" panose="02040502050405020303" pitchFamily="18" charset="0"/>
                </a:rPr>
                <a:t>Workflow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7526214" y="3502856"/>
            <a:ext cx="2307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Georgia" pitchFamily="18" charset="0"/>
              </a:rPr>
              <a:t>Technology</a:t>
            </a:r>
          </a:p>
        </p:txBody>
      </p:sp>
      <p:sp>
        <p:nvSpPr>
          <p:cNvPr id="26" name="Hexagon 35">
            <a:extLst>
              <a:ext uri="{FF2B5EF4-FFF2-40B4-BE49-F238E27FC236}">
                <a16:creationId xmlns:a16="http://schemas.microsoft.com/office/drawing/2014/main" id="{72FE2E99-1B65-43C8-A8A0-0523410E5875}"/>
              </a:ext>
            </a:extLst>
          </p:cNvPr>
          <p:cNvSpPr/>
          <p:nvPr/>
        </p:nvSpPr>
        <p:spPr>
          <a:xfrm flipH="1">
            <a:off x="1127245" y="5343840"/>
            <a:ext cx="5050913" cy="1148400"/>
          </a:xfrm>
          <a:prstGeom prst="hexagon">
            <a:avLst>
              <a:gd name="adj" fmla="val 381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 b="1" dirty="0">
              <a:latin typeface="Georgia" pitchFamily="18" charset="0"/>
            </a:endParaRPr>
          </a:p>
        </p:txBody>
      </p:sp>
      <p:sp>
        <p:nvSpPr>
          <p:cNvPr id="27" name="Hexagon 36">
            <a:extLst>
              <a:ext uri="{FF2B5EF4-FFF2-40B4-BE49-F238E27FC236}">
                <a16:creationId xmlns:a16="http://schemas.microsoft.com/office/drawing/2014/main" id="{B3A6E4C8-FA4B-4C5A-AFDF-77E210589D69}"/>
              </a:ext>
            </a:extLst>
          </p:cNvPr>
          <p:cNvSpPr/>
          <p:nvPr/>
        </p:nvSpPr>
        <p:spPr>
          <a:xfrm flipH="1">
            <a:off x="4931019" y="5401959"/>
            <a:ext cx="1064073" cy="913504"/>
          </a:xfrm>
          <a:prstGeom prst="hexagon">
            <a:avLst>
              <a:gd name="adj" fmla="val 38143"/>
              <a:gd name="vf" fmla="val 115470"/>
            </a:avLst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Cond" panose="02040506050405020303" pitchFamily="18" charset="0"/>
              </a:rPr>
              <a:t>05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 Pro Cond" panose="02040506050405020303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42867" y="5669280"/>
            <a:ext cx="2096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Georgia" pitchFamily="18" charset="0"/>
              </a:rPr>
              <a:t>Reports</a:t>
            </a:r>
          </a:p>
        </p:txBody>
      </p:sp>
    </p:spTree>
    <p:extLst>
      <p:ext uri="{BB962C8B-B14F-4D97-AF65-F5344CB8AC3E}">
        <p14:creationId xmlns:p14="http://schemas.microsoft.com/office/powerpoint/2010/main" val="411715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1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25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125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125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5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125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125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 animBg="1"/>
      <p:bldP spid="14" grpId="0" animBg="1"/>
      <p:bldP spid="16" grpId="0" animBg="1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6102F-978C-3EAF-61E2-60C25A98C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A5F62-65DD-AD75-A67D-7D11353DC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437" y="0"/>
            <a:ext cx="7113563" cy="1234567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IN" sz="6000" b="1" kern="100" dirty="0">
                <a:solidFill>
                  <a:schemeClr val="accent3">
                    <a:lumMod val="75000"/>
                  </a:schemeClr>
                </a:solidFill>
                <a:effectLst/>
                <a:latin typeface="Arial Black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Introduction</a:t>
            </a:r>
            <a:endParaRPr lang="en-IN" sz="6000" b="1" dirty="0">
              <a:solidFill>
                <a:schemeClr val="accent3">
                  <a:lumMod val="75000"/>
                </a:schemeClr>
              </a:solidFill>
              <a:latin typeface="Arial Black" pitchFamily="34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75384" y="2250831"/>
            <a:ext cx="67337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Arial Rounded MT Bold" pitchFamily="34" charset="0"/>
                <a:ea typeface="Segoe UI Black" pitchFamily="34" charset="0"/>
              </a:rPr>
              <a:t>1.</a:t>
            </a:r>
            <a:r>
              <a:rPr lang="en-US" b="1" dirty="0">
                <a:latin typeface="Arial Rounded MT Bold" pitchFamily="34" charset="0"/>
                <a:ea typeface="Segoe UI Black" pitchFamily="34" charset="0"/>
              </a:rPr>
              <a:t>Definition: </a:t>
            </a:r>
            <a:r>
              <a:rPr lang="en-US" dirty="0">
                <a:latin typeface="Arial Rounded MT Bold" pitchFamily="34" charset="0"/>
                <a:ea typeface="Segoe UI Black" pitchFamily="34" charset="0"/>
              </a:rPr>
              <a:t>Tour and travel involve visiting different places for leisure, exploration, or business, with services like transportation, accommodation, and guided tours facilitating the experience.</a:t>
            </a:r>
          </a:p>
          <a:p>
            <a:pPr algn="just">
              <a:buFont typeface="Arial" pitchFamily="34" charset="0"/>
              <a:buChar char="•"/>
            </a:pPr>
            <a:endParaRPr lang="en-US" dirty="0">
              <a:latin typeface="Arial Rounded MT Bold" pitchFamily="34" charset="0"/>
              <a:ea typeface="Segoe UI Black" pitchFamily="34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en-US" dirty="0">
                <a:latin typeface="Arial Rounded MT Bold" pitchFamily="34" charset="0"/>
                <a:ea typeface="Segoe UI Black" pitchFamily="34" charset="0"/>
              </a:rPr>
              <a:t>2. </a:t>
            </a:r>
            <a:r>
              <a:rPr lang="en-US" b="1" dirty="0">
                <a:latin typeface="Arial Rounded MT Bold" pitchFamily="34" charset="0"/>
                <a:ea typeface="Segoe UI Black" pitchFamily="34" charset="0"/>
              </a:rPr>
              <a:t>Purpose: </a:t>
            </a:r>
            <a:r>
              <a:rPr lang="en-US" dirty="0">
                <a:latin typeface="Arial Rounded MT Bold" pitchFamily="34" charset="0"/>
                <a:ea typeface="Segoe UI Black" pitchFamily="34" charset="0"/>
              </a:rPr>
              <a:t>The primary goal is to offer travelers memorable experiences, whether through adventure, cultural immersion, or relaxation, catering to various interests and preferences.</a:t>
            </a:r>
          </a:p>
          <a:p>
            <a:pPr algn="just">
              <a:buFont typeface="Arial" pitchFamily="34" charset="0"/>
              <a:buChar char="•"/>
            </a:pPr>
            <a:endParaRPr lang="en-US" dirty="0">
              <a:latin typeface="Arial Rounded MT Bold" pitchFamily="34" charset="0"/>
              <a:ea typeface="Segoe UI Black" pitchFamily="34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en-US" dirty="0">
                <a:latin typeface="Arial Rounded MT Bold" pitchFamily="34" charset="0"/>
                <a:ea typeface="Segoe UI Black" pitchFamily="34" charset="0"/>
              </a:rPr>
              <a:t>3.</a:t>
            </a:r>
            <a:r>
              <a:rPr lang="en-US" b="1" dirty="0">
                <a:latin typeface="Arial Rounded MT Bold" pitchFamily="34" charset="0"/>
                <a:ea typeface="Segoe UI Black" pitchFamily="34" charset="0"/>
              </a:rPr>
              <a:t>Impact: </a:t>
            </a:r>
            <a:r>
              <a:rPr lang="en-US" dirty="0">
                <a:latin typeface="Arial Rounded MT Bold" pitchFamily="34" charset="0"/>
                <a:ea typeface="Segoe UI Black" pitchFamily="34" charset="0"/>
              </a:rPr>
              <a:t>The travel industry promotes economic growth, cultural exchange, and sustainable tourism, benefiting local communities while enriching travelers' experiences.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2E375A-ED44-82B6-DC4D-6A38A06C9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4301" y="0"/>
            <a:ext cx="5275384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1562282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DA0FE-3324-1AC2-EBAA-076DFFF43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C7DF6-5F84-CA0C-90EA-F70F26C4C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832208" cy="1258951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IN" sz="4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Literature Review</a:t>
            </a:r>
            <a:endParaRPr lang="en-IN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2081" y="1779687"/>
            <a:ext cx="599283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latin typeface="Arial Rounded MT Bold" pitchFamily="34" charset="0"/>
              </a:rPr>
              <a:t>1. Historical and Economic Impact: </a:t>
            </a:r>
            <a:r>
              <a:rPr lang="en-US" dirty="0">
                <a:latin typeface="Arial Rounded MT Bold" pitchFamily="34" charset="0"/>
              </a:rPr>
              <a:t>Literature traces the evolution of tourism from early travel to modern mass tourism, highlighting its significant contribution to global and local economies, including job creation and GDP growth.</a:t>
            </a:r>
          </a:p>
          <a:p>
            <a:pPr algn="just"/>
            <a:endParaRPr lang="en-US" b="1" dirty="0">
              <a:latin typeface="Arial Rounded MT Bold" pitchFamily="34" charset="0"/>
            </a:endParaRPr>
          </a:p>
          <a:p>
            <a:pPr algn="just"/>
            <a:r>
              <a:rPr lang="en-US" b="1" dirty="0">
                <a:latin typeface="Arial Rounded MT Bold" pitchFamily="34" charset="0"/>
              </a:rPr>
              <a:t>2. Consumer Behavior and Preferences: </a:t>
            </a:r>
            <a:r>
              <a:rPr lang="en-US" dirty="0">
                <a:latin typeface="Arial Rounded MT Bold" pitchFamily="34" charset="0"/>
              </a:rPr>
              <a:t>Research explores traveler motivations, preferences, and trends such as experiential and adventure tourism, with emphasis on factors like demographics and cultural influences shaping travel decisions.</a:t>
            </a:r>
          </a:p>
          <a:p>
            <a:pPr algn="just"/>
            <a:endParaRPr lang="en-US" b="1" dirty="0">
              <a:latin typeface="Arial Rounded MT Bold" pitchFamily="34" charset="0"/>
            </a:endParaRPr>
          </a:p>
          <a:p>
            <a:pPr algn="just"/>
            <a:r>
              <a:rPr lang="en-US" b="1" dirty="0">
                <a:latin typeface="Arial Rounded MT Bold" pitchFamily="34" charset="0"/>
              </a:rPr>
              <a:t>3.Sustainable Tourism and Technology: </a:t>
            </a:r>
            <a:r>
              <a:rPr lang="en-US" dirty="0">
                <a:latin typeface="Arial Rounded MT Bold" pitchFamily="34" charset="0"/>
              </a:rPr>
              <a:t>Studies focus on the rise of sustainable tourism practices and the role of technology in transforming the industry, from online booking platforms to virtual tours and personalized travel experiences.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0DA4E1-B840-083D-2586-4B689C294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450" y="276999"/>
            <a:ext cx="5673006" cy="63514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07820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6EBDE-A511-E80F-D5E9-0604A420E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401A3-3948-4147-3AEF-34640B410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056" y="0"/>
            <a:ext cx="7561943" cy="1246759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IN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Objective Of The Project</a:t>
            </a:r>
          </a:p>
        </p:txBody>
      </p:sp>
      <p:sp>
        <p:nvSpPr>
          <p:cNvPr id="26" name="직사각형 14">
            <a:extLst>
              <a:ext uri="{FF2B5EF4-FFF2-40B4-BE49-F238E27FC236}">
                <a16:creationId xmlns:a16="http://schemas.microsoft.com/office/drawing/2014/main" id="{DA98FC0C-02AB-4BDB-B937-278B5D3BB5D8}"/>
              </a:ext>
            </a:extLst>
          </p:cNvPr>
          <p:cNvSpPr/>
          <p:nvPr/>
        </p:nvSpPr>
        <p:spPr>
          <a:xfrm>
            <a:off x="4103442" y="455706"/>
            <a:ext cx="38161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endParaRPr lang="en-US" altLang="ko-KR" sz="4000" dirty="0">
              <a:solidFill>
                <a:schemeClr val="bg2">
                  <a:lumMod val="10000"/>
                </a:schemeClr>
              </a:solidFill>
              <a:latin typeface="+mj-lt"/>
              <a:ea typeface="나눔바른고딕 Light"/>
            </a:endParaRPr>
          </a:p>
        </p:txBody>
      </p:sp>
      <p:sp>
        <p:nvSpPr>
          <p:cNvPr id="37" name="Free-form: Shape 37">
            <a:extLst>
              <a:ext uri="{FF2B5EF4-FFF2-40B4-BE49-F238E27FC236}">
                <a16:creationId xmlns:a16="http://schemas.microsoft.com/office/drawing/2014/main" id="{4B236DAE-E75D-40C2-B675-90B10AB8A9AF}"/>
              </a:ext>
            </a:extLst>
          </p:cNvPr>
          <p:cNvSpPr/>
          <p:nvPr/>
        </p:nvSpPr>
        <p:spPr>
          <a:xfrm>
            <a:off x="8736292" y="2598055"/>
            <a:ext cx="3455708" cy="1063925"/>
          </a:xfrm>
          <a:custGeom>
            <a:avLst/>
            <a:gdLst>
              <a:gd name="connsiteX0" fmla="*/ 0 w 1928837"/>
              <a:gd name="connsiteY0" fmla="*/ 834335 h 1668670"/>
              <a:gd name="connsiteX1" fmla="*/ 476739 w 1928837"/>
              <a:gd name="connsiteY1" fmla="*/ 0 h 1668670"/>
              <a:gd name="connsiteX2" fmla="*/ 1452098 w 1928837"/>
              <a:gd name="connsiteY2" fmla="*/ 0 h 1668670"/>
              <a:gd name="connsiteX3" fmla="*/ 1928837 w 1928837"/>
              <a:gd name="connsiteY3" fmla="*/ 834335 h 1668670"/>
              <a:gd name="connsiteX4" fmla="*/ 1452098 w 1928837"/>
              <a:gd name="connsiteY4" fmla="*/ 1668670 h 1668670"/>
              <a:gd name="connsiteX5" fmla="*/ 476739 w 1928837"/>
              <a:gd name="connsiteY5" fmla="*/ 1668670 h 1668670"/>
              <a:gd name="connsiteX6" fmla="*/ 0 w 1928837"/>
              <a:gd name="connsiteY6" fmla="*/ 834335 h 1668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28837" h="1668670">
                <a:moveTo>
                  <a:pt x="0" y="834335"/>
                </a:moveTo>
                <a:lnTo>
                  <a:pt x="476739" y="0"/>
                </a:lnTo>
                <a:lnTo>
                  <a:pt x="1452098" y="0"/>
                </a:lnTo>
                <a:lnTo>
                  <a:pt x="1928837" y="834335"/>
                </a:lnTo>
                <a:lnTo>
                  <a:pt x="1452098" y="1668670"/>
                </a:lnTo>
                <a:lnTo>
                  <a:pt x="476739" y="1668670"/>
                </a:lnTo>
                <a:lnTo>
                  <a:pt x="0" y="83433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259281"/>
              <a:satOff val="-16768"/>
              <a:lumOff val="2314"/>
              <a:alphaOff val="0"/>
            </a:schemeClr>
          </a:fillRef>
          <a:effectRef idx="2">
            <a:schemeClr val="accent5">
              <a:hueOff val="-4259281"/>
              <a:satOff val="-16768"/>
              <a:lumOff val="231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9969" tIns="296854" rIns="339969" bIns="296854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IN" sz="1600" b="1" kern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b="1" dirty="0">
                <a:solidFill>
                  <a:schemeClr val="tx1"/>
                </a:solidFill>
              </a:rPr>
              <a:t>Promote cultural exchange and understanding.</a:t>
            </a:r>
            <a:endParaRPr lang="en-IN" sz="1600" b="1" kern="1200" dirty="0">
              <a:solidFill>
                <a:schemeClr val="tx1"/>
              </a:solidFill>
            </a:endParaRPr>
          </a:p>
        </p:txBody>
      </p:sp>
      <p:sp>
        <p:nvSpPr>
          <p:cNvPr id="38" name="Free-form: Shape 39">
            <a:extLst>
              <a:ext uri="{FF2B5EF4-FFF2-40B4-BE49-F238E27FC236}">
                <a16:creationId xmlns:a16="http://schemas.microsoft.com/office/drawing/2014/main" id="{6909EB4B-44BA-4C1A-B776-407C5C099E3C}"/>
              </a:ext>
            </a:extLst>
          </p:cNvPr>
          <p:cNvSpPr/>
          <p:nvPr/>
        </p:nvSpPr>
        <p:spPr>
          <a:xfrm>
            <a:off x="8411027" y="4802644"/>
            <a:ext cx="3669180" cy="1159749"/>
          </a:xfrm>
          <a:custGeom>
            <a:avLst/>
            <a:gdLst>
              <a:gd name="connsiteX0" fmla="*/ 0 w 1928837"/>
              <a:gd name="connsiteY0" fmla="*/ 834335 h 1668670"/>
              <a:gd name="connsiteX1" fmla="*/ 476739 w 1928837"/>
              <a:gd name="connsiteY1" fmla="*/ 0 h 1668670"/>
              <a:gd name="connsiteX2" fmla="*/ 1452098 w 1928837"/>
              <a:gd name="connsiteY2" fmla="*/ 0 h 1668670"/>
              <a:gd name="connsiteX3" fmla="*/ 1928837 w 1928837"/>
              <a:gd name="connsiteY3" fmla="*/ 834335 h 1668670"/>
              <a:gd name="connsiteX4" fmla="*/ 1452098 w 1928837"/>
              <a:gd name="connsiteY4" fmla="*/ 1668670 h 1668670"/>
              <a:gd name="connsiteX5" fmla="*/ 476739 w 1928837"/>
              <a:gd name="connsiteY5" fmla="*/ 1668670 h 1668670"/>
              <a:gd name="connsiteX6" fmla="*/ 0 w 1928837"/>
              <a:gd name="connsiteY6" fmla="*/ 834335 h 1668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28837" h="1668670">
                <a:moveTo>
                  <a:pt x="0" y="834335"/>
                </a:moveTo>
                <a:lnTo>
                  <a:pt x="476739" y="0"/>
                </a:lnTo>
                <a:lnTo>
                  <a:pt x="1452098" y="0"/>
                </a:lnTo>
                <a:lnTo>
                  <a:pt x="1928837" y="834335"/>
                </a:lnTo>
                <a:lnTo>
                  <a:pt x="1452098" y="1668670"/>
                </a:lnTo>
                <a:lnTo>
                  <a:pt x="476739" y="1668670"/>
                </a:lnTo>
                <a:lnTo>
                  <a:pt x="0" y="83433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8518563"/>
              <a:satOff val="-33535"/>
              <a:lumOff val="4628"/>
              <a:alphaOff val="0"/>
            </a:schemeClr>
          </a:fillRef>
          <a:effectRef idx="2">
            <a:schemeClr val="accent5">
              <a:hueOff val="-8518563"/>
              <a:satOff val="-33535"/>
              <a:lumOff val="462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9969" tIns="296854" rIns="339969" bIns="296854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chemeClr val="tx1"/>
                </a:solidFill>
              </a:rPr>
              <a:t>Encourage sustainable and responsible tourism practices</a:t>
            </a:r>
            <a:r>
              <a:rPr lang="en-US" sz="1600" dirty="0"/>
              <a:t>.</a:t>
            </a:r>
            <a:endParaRPr lang="en-IN" sz="1600" b="1" kern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9" name="Free-form: Shape 43">
            <a:extLst>
              <a:ext uri="{FF2B5EF4-FFF2-40B4-BE49-F238E27FC236}">
                <a16:creationId xmlns:a16="http://schemas.microsoft.com/office/drawing/2014/main" id="{CAEC0BC3-8B40-423B-A395-8AA0F1DDA9FA}"/>
              </a:ext>
            </a:extLst>
          </p:cNvPr>
          <p:cNvSpPr/>
          <p:nvPr/>
        </p:nvSpPr>
        <p:spPr>
          <a:xfrm>
            <a:off x="5718627" y="3544906"/>
            <a:ext cx="3425373" cy="1157721"/>
          </a:xfrm>
          <a:custGeom>
            <a:avLst/>
            <a:gdLst>
              <a:gd name="connsiteX0" fmla="*/ 0 w 1928837"/>
              <a:gd name="connsiteY0" fmla="*/ 834335 h 1668670"/>
              <a:gd name="connsiteX1" fmla="*/ 476739 w 1928837"/>
              <a:gd name="connsiteY1" fmla="*/ 0 h 1668670"/>
              <a:gd name="connsiteX2" fmla="*/ 1452098 w 1928837"/>
              <a:gd name="connsiteY2" fmla="*/ 0 h 1668670"/>
              <a:gd name="connsiteX3" fmla="*/ 1928837 w 1928837"/>
              <a:gd name="connsiteY3" fmla="*/ 834335 h 1668670"/>
              <a:gd name="connsiteX4" fmla="*/ 1452098 w 1928837"/>
              <a:gd name="connsiteY4" fmla="*/ 1668670 h 1668670"/>
              <a:gd name="connsiteX5" fmla="*/ 476739 w 1928837"/>
              <a:gd name="connsiteY5" fmla="*/ 1668670 h 1668670"/>
              <a:gd name="connsiteX6" fmla="*/ 0 w 1928837"/>
              <a:gd name="connsiteY6" fmla="*/ 834335 h 1668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28837" h="1668670">
                <a:moveTo>
                  <a:pt x="0" y="834335"/>
                </a:moveTo>
                <a:lnTo>
                  <a:pt x="476739" y="0"/>
                </a:lnTo>
                <a:lnTo>
                  <a:pt x="1452098" y="0"/>
                </a:lnTo>
                <a:lnTo>
                  <a:pt x="1928837" y="834335"/>
                </a:lnTo>
                <a:lnTo>
                  <a:pt x="1452098" y="1668670"/>
                </a:lnTo>
                <a:lnTo>
                  <a:pt x="476739" y="1668670"/>
                </a:lnTo>
                <a:lnTo>
                  <a:pt x="0" y="83433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17037125"/>
              <a:satOff val="-67070"/>
              <a:lumOff val="9255"/>
              <a:alphaOff val="0"/>
            </a:schemeClr>
          </a:fillRef>
          <a:effectRef idx="2">
            <a:schemeClr val="accent5">
              <a:hueOff val="-17037125"/>
              <a:satOff val="-67070"/>
              <a:lumOff val="925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6000" tIns="296854" rIns="252000" bIns="296854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chemeClr val="tx1"/>
                </a:solidFill>
              </a:rPr>
              <a:t>Support economic growth through tourism</a:t>
            </a:r>
            <a:endParaRPr lang="en-IN" sz="1600" b="1" kern="1200" dirty="0">
              <a:solidFill>
                <a:schemeClr val="tx1"/>
              </a:solidFill>
            </a:endParaRPr>
          </a:p>
        </p:txBody>
      </p:sp>
      <p:sp>
        <p:nvSpPr>
          <p:cNvPr id="40" name="Free-form: Shape 44">
            <a:extLst>
              <a:ext uri="{FF2B5EF4-FFF2-40B4-BE49-F238E27FC236}">
                <a16:creationId xmlns:a16="http://schemas.microsoft.com/office/drawing/2014/main" id="{FAFD336D-AFE2-472A-B02A-6BCCBC8B6FC8}"/>
              </a:ext>
            </a:extLst>
          </p:cNvPr>
          <p:cNvSpPr/>
          <p:nvPr/>
        </p:nvSpPr>
        <p:spPr>
          <a:xfrm>
            <a:off x="5567012" y="1457391"/>
            <a:ext cx="3736645" cy="1198724"/>
          </a:xfrm>
          <a:custGeom>
            <a:avLst/>
            <a:gdLst>
              <a:gd name="connsiteX0" fmla="*/ 0 w 1928837"/>
              <a:gd name="connsiteY0" fmla="*/ 834335 h 1668670"/>
              <a:gd name="connsiteX1" fmla="*/ 476739 w 1928837"/>
              <a:gd name="connsiteY1" fmla="*/ 0 h 1668670"/>
              <a:gd name="connsiteX2" fmla="*/ 1452098 w 1928837"/>
              <a:gd name="connsiteY2" fmla="*/ 0 h 1668670"/>
              <a:gd name="connsiteX3" fmla="*/ 1928837 w 1928837"/>
              <a:gd name="connsiteY3" fmla="*/ 834335 h 1668670"/>
              <a:gd name="connsiteX4" fmla="*/ 1452098 w 1928837"/>
              <a:gd name="connsiteY4" fmla="*/ 1668670 h 1668670"/>
              <a:gd name="connsiteX5" fmla="*/ 476739 w 1928837"/>
              <a:gd name="connsiteY5" fmla="*/ 1668670 h 1668670"/>
              <a:gd name="connsiteX6" fmla="*/ 0 w 1928837"/>
              <a:gd name="connsiteY6" fmla="*/ 834335 h 1668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28837" h="1668670">
                <a:moveTo>
                  <a:pt x="0" y="834335"/>
                </a:moveTo>
                <a:lnTo>
                  <a:pt x="476739" y="0"/>
                </a:lnTo>
                <a:lnTo>
                  <a:pt x="1452098" y="0"/>
                </a:lnTo>
                <a:lnTo>
                  <a:pt x="1928837" y="834335"/>
                </a:lnTo>
                <a:lnTo>
                  <a:pt x="1452098" y="1668670"/>
                </a:lnTo>
                <a:lnTo>
                  <a:pt x="476739" y="1668670"/>
                </a:lnTo>
                <a:lnTo>
                  <a:pt x="0" y="834335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1296406"/>
              <a:satOff val="-83838"/>
              <a:lumOff val="11569"/>
              <a:alphaOff val="0"/>
            </a:schemeClr>
          </a:fillRef>
          <a:effectRef idx="2">
            <a:schemeClr val="accent5">
              <a:hueOff val="-21296406"/>
              <a:satOff val="-83838"/>
              <a:lumOff val="1156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4000" tIns="296854" rIns="144000" bIns="296854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chemeClr val="tx1"/>
                </a:solidFill>
              </a:rPr>
              <a:t>Provide enjoyable and memorable travel experiences.</a:t>
            </a:r>
            <a:endParaRPr lang="en-IN" sz="1600" b="1" kern="12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7AE67B-BBF8-B2C8-8498-D2ECE5041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006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424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5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125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25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125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125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7" grpId="0" animBg="1"/>
      <p:bldP spid="38" grpId="0" animBg="1"/>
      <p:bldP spid="39" grpId="0" animBg="1"/>
      <p:bldP spid="4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9AADA-7FF4-FCD4-6A4B-012DAB5D6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07254-B274-C592-536F-4025C1DC3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8" y="-3175"/>
            <a:ext cx="12192000" cy="1258951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IN" b="1" u="sng" dirty="0">
                <a:highlight>
                  <a:srgbClr val="C0C0C0"/>
                </a:highlight>
                <a:latin typeface="Algerian" panose="04020705040A02060702" pitchFamily="82" charset="0"/>
              </a:rPr>
              <a:t>TECHNOLOGY</a:t>
            </a:r>
          </a:p>
        </p:txBody>
      </p:sp>
      <p:sp>
        <p:nvSpPr>
          <p:cNvPr id="20" name="Free-form: Shape 50">
            <a:extLst>
              <a:ext uri="{FF2B5EF4-FFF2-40B4-BE49-F238E27FC236}">
                <a16:creationId xmlns:a16="http://schemas.microsoft.com/office/drawing/2014/main" id="{F86A215B-08E8-46CA-9706-39B059E124C5}"/>
              </a:ext>
            </a:extLst>
          </p:cNvPr>
          <p:cNvSpPr/>
          <p:nvPr/>
        </p:nvSpPr>
        <p:spPr>
          <a:xfrm>
            <a:off x="6027873" y="1262557"/>
            <a:ext cx="1512000" cy="1512000"/>
          </a:xfrm>
          <a:custGeom>
            <a:avLst/>
            <a:gdLst>
              <a:gd name="connsiteX0" fmla="*/ 0 w 997784"/>
              <a:gd name="connsiteY0" fmla="*/ 498892 h 997784"/>
              <a:gd name="connsiteX1" fmla="*/ 498892 w 997784"/>
              <a:gd name="connsiteY1" fmla="*/ 0 h 997784"/>
              <a:gd name="connsiteX2" fmla="*/ 997784 w 997784"/>
              <a:gd name="connsiteY2" fmla="*/ 498892 h 997784"/>
              <a:gd name="connsiteX3" fmla="*/ 498892 w 997784"/>
              <a:gd name="connsiteY3" fmla="*/ 997784 h 997784"/>
              <a:gd name="connsiteX4" fmla="*/ 0 w 997784"/>
              <a:gd name="connsiteY4" fmla="*/ 498892 h 997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7784" h="997784">
                <a:moveTo>
                  <a:pt x="0" y="498892"/>
                </a:moveTo>
                <a:cubicBezTo>
                  <a:pt x="0" y="223362"/>
                  <a:pt x="223362" y="0"/>
                  <a:pt x="498892" y="0"/>
                </a:cubicBezTo>
                <a:cubicBezTo>
                  <a:pt x="774422" y="0"/>
                  <a:pt x="997784" y="223362"/>
                  <a:pt x="997784" y="498892"/>
                </a:cubicBezTo>
                <a:cubicBezTo>
                  <a:pt x="997784" y="774422"/>
                  <a:pt x="774422" y="997784"/>
                  <a:pt x="498892" y="997784"/>
                </a:cubicBezTo>
                <a:cubicBezTo>
                  <a:pt x="223362" y="997784"/>
                  <a:pt x="0" y="774422"/>
                  <a:pt x="0" y="498892"/>
                </a:cubicBezTo>
                <a:close/>
              </a:path>
            </a:pathLst>
          </a:custGeom>
          <a:solidFill>
            <a:srgbClr val="421B00"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srgbClr val="FAF4E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146122" tIns="146122" rIns="146122" bIns="146122" numCol="1" spcCol="1270" anchor="ctr" anchorCtr="0">
            <a:noAutofit/>
          </a:bodyPr>
          <a:lstStyle/>
          <a:p>
            <a:pPr marL="0" marR="0" lvl="0" indent="0" algn="ctr" defTabSz="2667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ntserrat"/>
                <a:ea typeface="맑은 고딕"/>
                <a:cs typeface="+mn-cs"/>
              </a:rPr>
              <a:t>SOFTWARE REQUIREMENTS</a:t>
            </a:r>
            <a:endParaRPr kumimoji="0" lang="en-IN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맑은 고딕"/>
              <a:cs typeface="+mn-cs"/>
            </a:endParaRPr>
          </a:p>
        </p:txBody>
      </p:sp>
      <p:sp>
        <p:nvSpPr>
          <p:cNvPr id="21" name="Free-form: Shape 52">
            <a:extLst>
              <a:ext uri="{FF2B5EF4-FFF2-40B4-BE49-F238E27FC236}">
                <a16:creationId xmlns:a16="http://schemas.microsoft.com/office/drawing/2014/main" id="{9E357F35-B0DB-403D-BE3D-E672725FE014}"/>
              </a:ext>
            </a:extLst>
          </p:cNvPr>
          <p:cNvSpPr/>
          <p:nvPr/>
        </p:nvSpPr>
        <p:spPr>
          <a:xfrm>
            <a:off x="7072167" y="2205413"/>
            <a:ext cx="4203978" cy="998283"/>
          </a:xfrm>
          <a:custGeom>
            <a:avLst/>
            <a:gdLst>
              <a:gd name="connsiteX0" fmla="*/ 0 w 4203978"/>
              <a:gd name="connsiteY0" fmla="*/ 0 h 998283"/>
              <a:gd name="connsiteX1" fmla="*/ 4203978 w 4203978"/>
              <a:gd name="connsiteY1" fmla="*/ 0 h 998283"/>
              <a:gd name="connsiteX2" fmla="*/ 4203978 w 4203978"/>
              <a:gd name="connsiteY2" fmla="*/ 998283 h 998283"/>
              <a:gd name="connsiteX3" fmla="*/ 0 w 4203978"/>
              <a:gd name="connsiteY3" fmla="*/ 998283 h 998283"/>
              <a:gd name="connsiteX4" fmla="*/ 0 w 4203978"/>
              <a:gd name="connsiteY4" fmla="*/ 0 h 998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3978" h="998283">
                <a:moveTo>
                  <a:pt x="0" y="0"/>
                </a:moveTo>
                <a:lnTo>
                  <a:pt x="4203978" y="0"/>
                </a:lnTo>
                <a:lnTo>
                  <a:pt x="4203978" y="998283"/>
                </a:lnTo>
                <a:lnTo>
                  <a:pt x="0" y="9982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90000"/>
            </a:schemeClr>
          </a:solidFill>
          <a:ln w="12700" cap="flat" cmpd="sng" algn="ctr">
            <a:solidFill>
              <a:srgbClr val="421B00">
                <a:alpha val="90000"/>
                <a:tint val="40000"/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252000" tIns="106680" rIns="106680" bIns="106680" numCol="1" spcCol="1270" anchor="ctr" anchorCtr="0">
            <a:noAutofit/>
          </a:bodyPr>
          <a:lstStyle/>
          <a:p>
            <a:pPr marL="0" marR="0" lvl="0" indent="0" defTabSz="6667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Montserrat"/>
                <a:ea typeface="맑은 고딕"/>
                <a:cs typeface="+mn-cs"/>
              </a:rPr>
              <a:t>Web Server :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Montserrat"/>
                <a:ea typeface="맑은 고딕"/>
                <a:cs typeface="+mn-cs"/>
              </a:rPr>
              <a:t>Apache </a:t>
            </a:r>
          </a:p>
        </p:txBody>
      </p:sp>
      <p:sp>
        <p:nvSpPr>
          <p:cNvPr id="22" name="Free-form: Shape 53">
            <a:extLst>
              <a:ext uri="{FF2B5EF4-FFF2-40B4-BE49-F238E27FC236}">
                <a16:creationId xmlns:a16="http://schemas.microsoft.com/office/drawing/2014/main" id="{65E9CA69-884F-46AD-9371-079991F88C60}"/>
              </a:ext>
            </a:extLst>
          </p:cNvPr>
          <p:cNvSpPr/>
          <p:nvPr/>
        </p:nvSpPr>
        <p:spPr>
          <a:xfrm>
            <a:off x="7072167" y="3285196"/>
            <a:ext cx="4203978" cy="998283"/>
          </a:xfrm>
          <a:custGeom>
            <a:avLst/>
            <a:gdLst>
              <a:gd name="connsiteX0" fmla="*/ 0 w 4203978"/>
              <a:gd name="connsiteY0" fmla="*/ 0 h 998283"/>
              <a:gd name="connsiteX1" fmla="*/ 4203978 w 4203978"/>
              <a:gd name="connsiteY1" fmla="*/ 0 h 998283"/>
              <a:gd name="connsiteX2" fmla="*/ 4203978 w 4203978"/>
              <a:gd name="connsiteY2" fmla="*/ 998283 h 998283"/>
              <a:gd name="connsiteX3" fmla="*/ 0 w 4203978"/>
              <a:gd name="connsiteY3" fmla="*/ 998283 h 998283"/>
              <a:gd name="connsiteX4" fmla="*/ 0 w 4203978"/>
              <a:gd name="connsiteY4" fmla="*/ 0 h 998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3978" h="998283">
                <a:moveTo>
                  <a:pt x="0" y="0"/>
                </a:moveTo>
                <a:lnTo>
                  <a:pt x="4203978" y="0"/>
                </a:lnTo>
                <a:lnTo>
                  <a:pt x="4203978" y="998283"/>
                </a:lnTo>
                <a:lnTo>
                  <a:pt x="0" y="9982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90000"/>
            </a:schemeClr>
          </a:solidFill>
          <a:ln w="12700" cap="flat" cmpd="sng" algn="ctr">
            <a:solidFill>
              <a:srgbClr val="421B00">
                <a:alpha val="90000"/>
                <a:tint val="40000"/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252000" tIns="106680" rIns="106680" bIns="106680" numCol="1" spcCol="1270" anchor="ctr" anchorCtr="0">
            <a:noAutofit/>
          </a:bodyPr>
          <a:lstStyle/>
          <a:p>
            <a:pPr marL="0" marR="0" lvl="0" indent="0" defTabSz="6667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Montserrat"/>
                <a:ea typeface="맑은 고딕"/>
                <a:cs typeface="+mn-cs"/>
              </a:rPr>
              <a:t>UI Technology :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Montserrat"/>
                <a:ea typeface="맑은 고딕"/>
                <a:cs typeface="+mn-cs"/>
              </a:rPr>
              <a:t>HTML, CSS, </a:t>
            </a:r>
            <a:r>
              <a:rPr lang="en-IN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Montserrat"/>
                <a:ea typeface="맑은 고딕"/>
              </a:rPr>
              <a:t>JAVA SCRIPT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effectLst/>
              <a:uLnTx/>
              <a:uFillTx/>
              <a:latin typeface="Montserrat"/>
              <a:ea typeface="맑은 고딕"/>
              <a:cs typeface="+mn-cs"/>
            </a:endParaRPr>
          </a:p>
        </p:txBody>
      </p:sp>
      <p:sp>
        <p:nvSpPr>
          <p:cNvPr id="23" name="Free-form: Shape 54">
            <a:extLst>
              <a:ext uri="{FF2B5EF4-FFF2-40B4-BE49-F238E27FC236}">
                <a16:creationId xmlns:a16="http://schemas.microsoft.com/office/drawing/2014/main" id="{D77BAFA9-8F05-4DCF-B27E-3B9BB9E7CB93}"/>
              </a:ext>
            </a:extLst>
          </p:cNvPr>
          <p:cNvSpPr/>
          <p:nvPr/>
        </p:nvSpPr>
        <p:spPr>
          <a:xfrm>
            <a:off x="7072167" y="5444762"/>
            <a:ext cx="4203978" cy="998283"/>
          </a:xfrm>
          <a:custGeom>
            <a:avLst/>
            <a:gdLst>
              <a:gd name="connsiteX0" fmla="*/ 0 w 4203978"/>
              <a:gd name="connsiteY0" fmla="*/ 0 h 998283"/>
              <a:gd name="connsiteX1" fmla="*/ 4203978 w 4203978"/>
              <a:gd name="connsiteY1" fmla="*/ 0 h 998283"/>
              <a:gd name="connsiteX2" fmla="*/ 4203978 w 4203978"/>
              <a:gd name="connsiteY2" fmla="*/ 998283 h 998283"/>
              <a:gd name="connsiteX3" fmla="*/ 0 w 4203978"/>
              <a:gd name="connsiteY3" fmla="*/ 998283 h 998283"/>
              <a:gd name="connsiteX4" fmla="*/ 0 w 4203978"/>
              <a:gd name="connsiteY4" fmla="*/ 0 h 998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3978" h="998283">
                <a:moveTo>
                  <a:pt x="0" y="0"/>
                </a:moveTo>
                <a:lnTo>
                  <a:pt x="4203978" y="0"/>
                </a:lnTo>
                <a:lnTo>
                  <a:pt x="4203978" y="998283"/>
                </a:lnTo>
                <a:lnTo>
                  <a:pt x="0" y="9982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90000"/>
            </a:schemeClr>
          </a:solidFill>
          <a:ln w="12700" cap="flat" cmpd="sng" algn="ctr">
            <a:solidFill>
              <a:srgbClr val="421B00">
                <a:alpha val="90000"/>
                <a:tint val="40000"/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252000" tIns="106680" rIns="106680" bIns="106680" numCol="1" spcCol="1270" anchor="ctr" anchorCtr="0">
            <a:noAutofit/>
          </a:bodyPr>
          <a:lstStyle/>
          <a:p>
            <a:pPr marL="0" marR="0" lvl="0" indent="0" defTabSz="6667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18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Montserrat"/>
                <a:ea typeface="맑은 고딕"/>
                <a:cs typeface="+mn-cs"/>
              </a:rPr>
              <a:t>Back-end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Montserrat"/>
                <a:ea typeface="맑은 고딕"/>
                <a:cs typeface="+mn-cs"/>
              </a:rPr>
              <a:t> : </a:t>
            </a: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Montserrat"/>
                <a:ea typeface="맑은 고딕"/>
                <a:cs typeface="+mn-cs"/>
              </a:rPr>
              <a:t>PHP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effectLst/>
              <a:uLnTx/>
              <a:uFillTx/>
              <a:latin typeface="Montserrat"/>
              <a:ea typeface="맑은 고딕"/>
              <a:cs typeface="+mn-cs"/>
            </a:endParaRPr>
          </a:p>
        </p:txBody>
      </p:sp>
      <p:sp>
        <p:nvSpPr>
          <p:cNvPr id="24" name="Free-form: Shape 55">
            <a:extLst>
              <a:ext uri="{FF2B5EF4-FFF2-40B4-BE49-F238E27FC236}">
                <a16:creationId xmlns:a16="http://schemas.microsoft.com/office/drawing/2014/main" id="{F751971B-FB09-4147-BA00-3F25FE22EA1D}"/>
              </a:ext>
            </a:extLst>
          </p:cNvPr>
          <p:cNvSpPr/>
          <p:nvPr/>
        </p:nvSpPr>
        <p:spPr>
          <a:xfrm>
            <a:off x="7072167" y="4364979"/>
            <a:ext cx="4203978" cy="998283"/>
          </a:xfrm>
          <a:custGeom>
            <a:avLst/>
            <a:gdLst>
              <a:gd name="connsiteX0" fmla="*/ 0 w 4203978"/>
              <a:gd name="connsiteY0" fmla="*/ 0 h 998283"/>
              <a:gd name="connsiteX1" fmla="*/ 4203978 w 4203978"/>
              <a:gd name="connsiteY1" fmla="*/ 0 h 998283"/>
              <a:gd name="connsiteX2" fmla="*/ 4203978 w 4203978"/>
              <a:gd name="connsiteY2" fmla="*/ 998283 h 998283"/>
              <a:gd name="connsiteX3" fmla="*/ 0 w 4203978"/>
              <a:gd name="connsiteY3" fmla="*/ 998283 h 998283"/>
              <a:gd name="connsiteX4" fmla="*/ 0 w 4203978"/>
              <a:gd name="connsiteY4" fmla="*/ 0 h 998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3978" h="998283">
                <a:moveTo>
                  <a:pt x="0" y="0"/>
                </a:moveTo>
                <a:lnTo>
                  <a:pt x="4203978" y="0"/>
                </a:lnTo>
                <a:lnTo>
                  <a:pt x="4203978" y="998283"/>
                </a:lnTo>
                <a:lnTo>
                  <a:pt x="0" y="9982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90000"/>
            </a:schemeClr>
          </a:solidFill>
          <a:ln w="12700" cap="flat" cmpd="sng" algn="ctr">
            <a:solidFill>
              <a:srgbClr val="421B00">
                <a:alpha val="90000"/>
                <a:tint val="40000"/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252000" tIns="106680" rIns="106680" bIns="106680" numCol="1" spcCol="1270" anchor="ctr" anchorCtr="0">
            <a:noAutofit/>
          </a:bodyPr>
          <a:lstStyle/>
          <a:p>
            <a:pPr marL="0" marR="0" lvl="0" indent="0" defTabSz="6667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Montserrat"/>
                <a:ea typeface="맑은 고딕"/>
                <a:cs typeface="+mn-cs"/>
              </a:rPr>
              <a:t>Database :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Montserrat"/>
                <a:ea typeface="맑은 고딕"/>
                <a:cs typeface="+mn-cs"/>
              </a:rPr>
              <a:t>MYSQL </a:t>
            </a:r>
          </a:p>
        </p:txBody>
      </p:sp>
      <p:sp>
        <p:nvSpPr>
          <p:cNvPr id="27" name="Free-form: Shape 32">
            <a:extLst>
              <a:ext uri="{FF2B5EF4-FFF2-40B4-BE49-F238E27FC236}">
                <a16:creationId xmlns:a16="http://schemas.microsoft.com/office/drawing/2014/main" id="{1CC33E58-765B-485F-94DB-17447195B1BE}"/>
              </a:ext>
            </a:extLst>
          </p:cNvPr>
          <p:cNvSpPr/>
          <p:nvPr/>
        </p:nvSpPr>
        <p:spPr>
          <a:xfrm>
            <a:off x="779601" y="1186333"/>
            <a:ext cx="1512000" cy="1512000"/>
          </a:xfrm>
          <a:custGeom>
            <a:avLst/>
            <a:gdLst>
              <a:gd name="connsiteX0" fmla="*/ 0 w 997784"/>
              <a:gd name="connsiteY0" fmla="*/ 498892 h 997784"/>
              <a:gd name="connsiteX1" fmla="*/ 498892 w 997784"/>
              <a:gd name="connsiteY1" fmla="*/ 0 h 997784"/>
              <a:gd name="connsiteX2" fmla="*/ 997784 w 997784"/>
              <a:gd name="connsiteY2" fmla="*/ 498892 h 997784"/>
              <a:gd name="connsiteX3" fmla="*/ 498892 w 997784"/>
              <a:gd name="connsiteY3" fmla="*/ 997784 h 997784"/>
              <a:gd name="connsiteX4" fmla="*/ 0 w 997784"/>
              <a:gd name="connsiteY4" fmla="*/ 498892 h 997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7784" h="997784">
                <a:moveTo>
                  <a:pt x="0" y="498892"/>
                </a:moveTo>
                <a:cubicBezTo>
                  <a:pt x="0" y="223362"/>
                  <a:pt x="223362" y="0"/>
                  <a:pt x="498892" y="0"/>
                </a:cubicBezTo>
                <a:cubicBezTo>
                  <a:pt x="774422" y="0"/>
                  <a:pt x="997784" y="223362"/>
                  <a:pt x="997784" y="498892"/>
                </a:cubicBezTo>
                <a:cubicBezTo>
                  <a:pt x="997784" y="774422"/>
                  <a:pt x="774422" y="997784"/>
                  <a:pt x="498892" y="997784"/>
                </a:cubicBezTo>
                <a:cubicBezTo>
                  <a:pt x="223362" y="997784"/>
                  <a:pt x="0" y="774422"/>
                  <a:pt x="0" y="498892"/>
                </a:cubicBezTo>
                <a:close/>
              </a:path>
            </a:pathLst>
          </a:custGeom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6122" tIns="146122" rIns="146122" bIns="146122" numCol="1" spcCol="1270" anchor="ctr" anchorCtr="0">
            <a:noAutofit/>
          </a:bodyPr>
          <a:lstStyle/>
          <a:p>
            <a:pPr marL="0" lvl="0" indent="0" algn="ctr" defTabSz="266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1200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 REQUIEMENTS</a:t>
            </a:r>
            <a:endParaRPr lang="en-IN" sz="1200" kern="1200" dirty="0"/>
          </a:p>
        </p:txBody>
      </p:sp>
      <p:sp>
        <p:nvSpPr>
          <p:cNvPr id="28" name="Free-form: Shape 24">
            <a:extLst>
              <a:ext uri="{FF2B5EF4-FFF2-40B4-BE49-F238E27FC236}">
                <a16:creationId xmlns:a16="http://schemas.microsoft.com/office/drawing/2014/main" id="{C1F054DA-C4BE-4E0A-B792-285667697F3A}"/>
              </a:ext>
            </a:extLst>
          </p:cNvPr>
          <p:cNvSpPr/>
          <p:nvPr/>
        </p:nvSpPr>
        <p:spPr>
          <a:xfrm>
            <a:off x="1724102" y="2237955"/>
            <a:ext cx="4203978" cy="998283"/>
          </a:xfrm>
          <a:custGeom>
            <a:avLst/>
            <a:gdLst>
              <a:gd name="connsiteX0" fmla="*/ 0 w 4203978"/>
              <a:gd name="connsiteY0" fmla="*/ 0 h 998283"/>
              <a:gd name="connsiteX1" fmla="*/ 4203978 w 4203978"/>
              <a:gd name="connsiteY1" fmla="*/ 0 h 998283"/>
              <a:gd name="connsiteX2" fmla="*/ 4203978 w 4203978"/>
              <a:gd name="connsiteY2" fmla="*/ 998283 h 998283"/>
              <a:gd name="connsiteX3" fmla="*/ 0 w 4203978"/>
              <a:gd name="connsiteY3" fmla="*/ 998283 h 998283"/>
              <a:gd name="connsiteX4" fmla="*/ 0 w 4203978"/>
              <a:gd name="connsiteY4" fmla="*/ 0 h 998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3978" h="998283">
                <a:moveTo>
                  <a:pt x="0" y="0"/>
                </a:moveTo>
                <a:lnTo>
                  <a:pt x="4203978" y="0"/>
                </a:lnTo>
                <a:lnTo>
                  <a:pt x="4203978" y="998283"/>
                </a:lnTo>
                <a:lnTo>
                  <a:pt x="0" y="9982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  <a:alpha val="90000"/>
            </a:schemeClr>
          </a:solidFill>
        </p:spPr>
        <p:style>
          <a:lnRef idx="2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52000" tIns="106680" rIns="106680" bIns="106680" numCol="1" spcCol="1270" anchor="ctr" anchorCtr="0">
            <a:noAutofit/>
          </a:bodyPr>
          <a:lstStyle/>
          <a:p>
            <a:pPr marL="0" lvl="0" indent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en-IN" b="1" kern="1200" dirty="0"/>
              <a:t>Operating System : </a:t>
            </a:r>
            <a:r>
              <a:rPr lang="en-IN" kern="1200" dirty="0"/>
              <a:t>Windows 10 (Later) </a:t>
            </a:r>
          </a:p>
        </p:txBody>
      </p:sp>
      <p:sp>
        <p:nvSpPr>
          <p:cNvPr id="29" name="Free-form: Shape 42">
            <a:extLst>
              <a:ext uri="{FF2B5EF4-FFF2-40B4-BE49-F238E27FC236}">
                <a16:creationId xmlns:a16="http://schemas.microsoft.com/office/drawing/2014/main" id="{E95D4ACB-C668-4DE4-A40C-ADCBA78836F6}"/>
              </a:ext>
            </a:extLst>
          </p:cNvPr>
          <p:cNvSpPr/>
          <p:nvPr/>
        </p:nvSpPr>
        <p:spPr>
          <a:xfrm>
            <a:off x="1724102" y="3317738"/>
            <a:ext cx="4203978" cy="998283"/>
          </a:xfrm>
          <a:custGeom>
            <a:avLst/>
            <a:gdLst>
              <a:gd name="connsiteX0" fmla="*/ 0 w 4203978"/>
              <a:gd name="connsiteY0" fmla="*/ 0 h 998283"/>
              <a:gd name="connsiteX1" fmla="*/ 4203978 w 4203978"/>
              <a:gd name="connsiteY1" fmla="*/ 0 h 998283"/>
              <a:gd name="connsiteX2" fmla="*/ 4203978 w 4203978"/>
              <a:gd name="connsiteY2" fmla="*/ 998283 h 998283"/>
              <a:gd name="connsiteX3" fmla="*/ 0 w 4203978"/>
              <a:gd name="connsiteY3" fmla="*/ 998283 h 998283"/>
              <a:gd name="connsiteX4" fmla="*/ 0 w 4203978"/>
              <a:gd name="connsiteY4" fmla="*/ 0 h 998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3978" h="998283">
                <a:moveTo>
                  <a:pt x="0" y="0"/>
                </a:moveTo>
                <a:lnTo>
                  <a:pt x="4203978" y="0"/>
                </a:lnTo>
                <a:lnTo>
                  <a:pt x="4203978" y="998283"/>
                </a:lnTo>
                <a:lnTo>
                  <a:pt x="0" y="9982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90000"/>
            </a:schemeClr>
          </a:solidFill>
        </p:spPr>
        <p:style>
          <a:lnRef idx="2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52000" tIns="106680" rIns="106680" bIns="106680" numCol="1" spcCol="1270" anchor="ctr" anchorCtr="0">
            <a:noAutofit/>
          </a:bodyPr>
          <a:lstStyle/>
          <a:p>
            <a:pPr marL="0" lvl="0" indent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en-IN" b="1" kern="1200" dirty="0"/>
              <a:t>RAM : </a:t>
            </a:r>
            <a:r>
              <a:rPr lang="en-IN" kern="1200" dirty="0"/>
              <a:t>min 2 GB </a:t>
            </a:r>
          </a:p>
        </p:txBody>
      </p:sp>
      <p:sp>
        <p:nvSpPr>
          <p:cNvPr id="30" name="Free-form: Shape 43">
            <a:extLst>
              <a:ext uri="{FF2B5EF4-FFF2-40B4-BE49-F238E27FC236}">
                <a16:creationId xmlns:a16="http://schemas.microsoft.com/office/drawing/2014/main" id="{189E3CF0-02CF-46B7-935C-7B48517F77E6}"/>
              </a:ext>
            </a:extLst>
          </p:cNvPr>
          <p:cNvSpPr/>
          <p:nvPr/>
        </p:nvSpPr>
        <p:spPr>
          <a:xfrm>
            <a:off x="1724102" y="5477304"/>
            <a:ext cx="4203978" cy="998283"/>
          </a:xfrm>
          <a:custGeom>
            <a:avLst/>
            <a:gdLst>
              <a:gd name="connsiteX0" fmla="*/ 0 w 4203978"/>
              <a:gd name="connsiteY0" fmla="*/ 0 h 998283"/>
              <a:gd name="connsiteX1" fmla="*/ 4203978 w 4203978"/>
              <a:gd name="connsiteY1" fmla="*/ 0 h 998283"/>
              <a:gd name="connsiteX2" fmla="*/ 4203978 w 4203978"/>
              <a:gd name="connsiteY2" fmla="*/ 998283 h 998283"/>
              <a:gd name="connsiteX3" fmla="*/ 0 w 4203978"/>
              <a:gd name="connsiteY3" fmla="*/ 998283 h 998283"/>
              <a:gd name="connsiteX4" fmla="*/ 0 w 4203978"/>
              <a:gd name="connsiteY4" fmla="*/ 0 h 998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3978" h="998283">
                <a:moveTo>
                  <a:pt x="0" y="0"/>
                </a:moveTo>
                <a:lnTo>
                  <a:pt x="4203978" y="0"/>
                </a:lnTo>
                <a:lnTo>
                  <a:pt x="4203978" y="998283"/>
                </a:lnTo>
                <a:lnTo>
                  <a:pt x="0" y="9982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  <a:alpha val="90000"/>
            </a:schemeClr>
          </a:solidFill>
        </p:spPr>
        <p:style>
          <a:lnRef idx="2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52000" tIns="106680" rIns="106680" bIns="106680" numCol="1" spcCol="1270" anchor="ctr" anchorCtr="0">
            <a:noAutofit/>
          </a:bodyPr>
          <a:lstStyle/>
          <a:p>
            <a:pPr marL="0" lvl="0" indent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en-US" b="1" kern="1200" dirty="0"/>
              <a:t>Processor : </a:t>
            </a:r>
            <a:r>
              <a:rPr lang="en-US" kern="1200" dirty="0"/>
              <a:t>core i3(or higher) </a:t>
            </a:r>
          </a:p>
        </p:txBody>
      </p:sp>
      <p:sp>
        <p:nvSpPr>
          <p:cNvPr id="31" name="Free-form: Shape 45">
            <a:extLst>
              <a:ext uri="{FF2B5EF4-FFF2-40B4-BE49-F238E27FC236}">
                <a16:creationId xmlns:a16="http://schemas.microsoft.com/office/drawing/2014/main" id="{D731DE3D-E126-4DC9-8D80-02F5616D9443}"/>
              </a:ext>
            </a:extLst>
          </p:cNvPr>
          <p:cNvSpPr/>
          <p:nvPr/>
        </p:nvSpPr>
        <p:spPr>
          <a:xfrm>
            <a:off x="1724102" y="4397521"/>
            <a:ext cx="4203978" cy="998283"/>
          </a:xfrm>
          <a:custGeom>
            <a:avLst/>
            <a:gdLst>
              <a:gd name="connsiteX0" fmla="*/ 0 w 4203978"/>
              <a:gd name="connsiteY0" fmla="*/ 0 h 998283"/>
              <a:gd name="connsiteX1" fmla="*/ 4203978 w 4203978"/>
              <a:gd name="connsiteY1" fmla="*/ 0 h 998283"/>
              <a:gd name="connsiteX2" fmla="*/ 4203978 w 4203978"/>
              <a:gd name="connsiteY2" fmla="*/ 998283 h 998283"/>
              <a:gd name="connsiteX3" fmla="*/ 0 w 4203978"/>
              <a:gd name="connsiteY3" fmla="*/ 998283 h 998283"/>
              <a:gd name="connsiteX4" fmla="*/ 0 w 4203978"/>
              <a:gd name="connsiteY4" fmla="*/ 0 h 998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3978" h="998283">
                <a:moveTo>
                  <a:pt x="0" y="0"/>
                </a:moveTo>
                <a:lnTo>
                  <a:pt x="4203978" y="0"/>
                </a:lnTo>
                <a:lnTo>
                  <a:pt x="4203978" y="998283"/>
                </a:lnTo>
                <a:lnTo>
                  <a:pt x="0" y="9982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  <a:alpha val="90000"/>
            </a:schemeClr>
          </a:solidFill>
        </p:spPr>
        <p:style>
          <a:lnRef idx="2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52000" tIns="106680" rIns="106680" bIns="106680" numCol="1" spcCol="1270" anchor="ctr" anchorCtr="0">
            <a:noAutofit/>
          </a:bodyPr>
          <a:lstStyle/>
          <a:p>
            <a:pPr marL="0" lvl="0" indent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en-IN" b="1" kern="1200" dirty="0"/>
              <a:t>Hard Disk Space : </a:t>
            </a:r>
            <a:r>
              <a:rPr lang="en-IN" kern="1200" dirty="0"/>
              <a:t>min 20 GB</a:t>
            </a:r>
          </a:p>
        </p:txBody>
      </p:sp>
    </p:spTree>
    <p:extLst>
      <p:ext uri="{BB962C8B-B14F-4D97-AF65-F5344CB8AC3E}">
        <p14:creationId xmlns:p14="http://schemas.microsoft.com/office/powerpoint/2010/main" val="266499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1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F15C5-633A-19D9-26D0-5F9DB477D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B80E5-FC90-50B2-5F63-C651AC028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75"/>
            <a:ext cx="12192000" cy="1234567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IN" sz="4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Modules</a:t>
            </a:r>
            <a:endParaRPr lang="en-IN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89C751-D91D-A8C0-1B83-E8FA7D4332CC}"/>
              </a:ext>
            </a:extLst>
          </p:cNvPr>
          <p:cNvSpPr txBox="1"/>
          <p:nvPr/>
        </p:nvSpPr>
        <p:spPr>
          <a:xfrm>
            <a:off x="373626" y="1504335"/>
            <a:ext cx="87703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2400" b="1" dirty="0"/>
              <a:t>User Module</a:t>
            </a:r>
          </a:p>
          <a:p>
            <a:endParaRPr 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739A41-F7CA-049C-2BE2-FCBFC1AF514F}"/>
              </a:ext>
            </a:extLst>
          </p:cNvPr>
          <p:cNvSpPr txBox="1"/>
          <p:nvPr/>
        </p:nvSpPr>
        <p:spPr>
          <a:xfrm>
            <a:off x="442451" y="2238083"/>
            <a:ext cx="11110451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User Registration and Login: </a:t>
            </a:r>
            <a:r>
              <a:rPr lang="en-US" dirty="0"/>
              <a:t>Allows users to create accounts, log in, and manage their profiles.</a:t>
            </a:r>
          </a:p>
          <a:p>
            <a:endParaRPr lang="en-US" dirty="0"/>
          </a:p>
          <a:p>
            <a:r>
              <a:rPr lang="en-US" sz="2000" b="1" dirty="0"/>
              <a:t>Tour Booking: </a:t>
            </a:r>
            <a:r>
              <a:rPr lang="en-US" dirty="0"/>
              <a:t>Users can select tours, customize options, and proceed to booking.</a:t>
            </a:r>
          </a:p>
          <a:p>
            <a:endParaRPr lang="en-US" dirty="0"/>
          </a:p>
          <a:p>
            <a:r>
              <a:rPr lang="en-US" sz="2000" b="1" dirty="0"/>
              <a:t>Search and Browse Tours: </a:t>
            </a:r>
            <a:r>
              <a:rPr lang="en-US" dirty="0"/>
              <a:t>Enables users to search for tours, packages, destinations, and accommodations.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3D13EA-CCAF-0594-F168-75F287CF5157}"/>
              </a:ext>
            </a:extLst>
          </p:cNvPr>
          <p:cNvSpPr txBox="1"/>
          <p:nvPr/>
        </p:nvSpPr>
        <p:spPr>
          <a:xfrm>
            <a:off x="265470" y="4291836"/>
            <a:ext cx="63123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2. Admin Module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308DCD-59E8-EA0C-B5F4-42F843D4684A}"/>
              </a:ext>
            </a:extLst>
          </p:cNvPr>
          <p:cNvSpPr txBox="1"/>
          <p:nvPr/>
        </p:nvSpPr>
        <p:spPr>
          <a:xfrm>
            <a:off x="442451" y="4984333"/>
            <a:ext cx="11021961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Dashboard</a:t>
            </a:r>
            <a:r>
              <a:rPr lang="en-US" dirty="0"/>
              <a:t>: An overview of system operations, including sales, user activities, and booking statistics.</a:t>
            </a:r>
          </a:p>
          <a:p>
            <a:endParaRPr lang="en-US" dirty="0"/>
          </a:p>
          <a:p>
            <a:r>
              <a:rPr lang="en-US" sz="2000" b="1" dirty="0"/>
              <a:t>Tour Management: </a:t>
            </a:r>
            <a:r>
              <a:rPr lang="en-US" dirty="0"/>
              <a:t>Admins can add, update, or remove tour packages, destinations, and activities.</a:t>
            </a:r>
          </a:p>
          <a:p>
            <a:endParaRPr lang="en-US" sz="2000" b="1" dirty="0"/>
          </a:p>
          <a:p>
            <a:r>
              <a:rPr lang="en-US" sz="2000" b="1" dirty="0"/>
              <a:t>User Management</a:t>
            </a:r>
            <a:r>
              <a:rPr lang="en-US" dirty="0"/>
              <a:t>: Manage users, approve registrations, and monitor user activities.</a:t>
            </a:r>
          </a:p>
        </p:txBody>
      </p:sp>
    </p:spTree>
    <p:extLst>
      <p:ext uri="{BB962C8B-B14F-4D97-AF65-F5344CB8AC3E}">
        <p14:creationId xmlns:p14="http://schemas.microsoft.com/office/powerpoint/2010/main" val="3998786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F15C5-633A-19D9-26D0-5F9DB477D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B80E5-FC90-50B2-5F63-C651AC028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75"/>
            <a:ext cx="12192000" cy="1234567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IN" sz="4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Modules</a:t>
            </a:r>
            <a:endParaRPr lang="en-IN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89C751-D91D-A8C0-1B83-E8FA7D4332CC}"/>
              </a:ext>
            </a:extLst>
          </p:cNvPr>
          <p:cNvSpPr txBox="1"/>
          <p:nvPr/>
        </p:nvSpPr>
        <p:spPr>
          <a:xfrm>
            <a:off x="442449" y="1471898"/>
            <a:ext cx="87703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3. Payment Module</a:t>
            </a:r>
          </a:p>
          <a:p>
            <a:endParaRPr 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739A41-F7CA-049C-2BE2-FCBFC1AF514F}"/>
              </a:ext>
            </a:extLst>
          </p:cNvPr>
          <p:cNvSpPr txBox="1"/>
          <p:nvPr/>
        </p:nvSpPr>
        <p:spPr>
          <a:xfrm>
            <a:off x="442449" y="2094684"/>
            <a:ext cx="11110451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Payment Methods: </a:t>
            </a:r>
            <a:r>
              <a:rPr lang="en-US" dirty="0"/>
              <a:t>Supports credit/debit cards, e-wallets, bank transfers, etc.</a:t>
            </a:r>
          </a:p>
          <a:p>
            <a:endParaRPr lang="en-US" dirty="0"/>
          </a:p>
          <a:p>
            <a:r>
              <a:rPr lang="en-US" sz="2000" b="1" dirty="0"/>
              <a:t>Payment Confirmation and Notifications</a:t>
            </a:r>
            <a:r>
              <a:rPr lang="en-US" dirty="0"/>
              <a:t>: Sends payment confirmation emails or SMS to users after successful transactions.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3D13EA-CCAF-0594-F168-75F287CF5157}"/>
              </a:ext>
            </a:extLst>
          </p:cNvPr>
          <p:cNvSpPr txBox="1"/>
          <p:nvPr/>
        </p:nvSpPr>
        <p:spPr>
          <a:xfrm>
            <a:off x="373626" y="3374399"/>
            <a:ext cx="65286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4. Booking Module</a:t>
            </a:r>
          </a:p>
          <a:p>
            <a:endParaRPr lang="en-US" sz="2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308DCD-59E8-EA0C-B5F4-42F843D4684A}"/>
              </a:ext>
            </a:extLst>
          </p:cNvPr>
          <p:cNvSpPr txBox="1"/>
          <p:nvPr/>
        </p:nvSpPr>
        <p:spPr>
          <a:xfrm>
            <a:off x="486695" y="4079827"/>
            <a:ext cx="1102196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Tour Availability Check: </a:t>
            </a:r>
            <a:r>
              <a:rPr lang="en-US" dirty="0"/>
              <a:t>Allows users to check availability of tour packages and accommodation.</a:t>
            </a:r>
          </a:p>
          <a:p>
            <a:endParaRPr lang="en-US" b="1" dirty="0"/>
          </a:p>
          <a:p>
            <a:r>
              <a:rPr lang="en-US" b="1" dirty="0"/>
              <a:t>Dynamic Pricing: </a:t>
            </a:r>
            <a:r>
              <a:rPr lang="en-US" dirty="0"/>
              <a:t>Adjusts pricing based on factors like season, demand, and package inclusions.</a:t>
            </a:r>
          </a:p>
          <a:p>
            <a:endParaRPr lang="en-US" dirty="0"/>
          </a:p>
          <a:p>
            <a:r>
              <a:rPr lang="en-US" b="1" dirty="0"/>
              <a:t>Booking Confirmation: </a:t>
            </a:r>
            <a:r>
              <a:rPr lang="en-US" dirty="0"/>
              <a:t>Sends a confirmation email/SMS with booking details once a tour is reserved.</a:t>
            </a:r>
          </a:p>
          <a:p>
            <a:endParaRPr lang="en-US" dirty="0"/>
          </a:p>
          <a:p>
            <a:r>
              <a:rPr lang="en-US" b="1" dirty="0"/>
              <a:t>Real-Time Booking Updates: </a:t>
            </a:r>
            <a:r>
              <a:rPr lang="en-US" dirty="0"/>
              <a:t>Keeps track of live booking status for both users and admin (e.g., pending, confirmed, canceled).</a:t>
            </a:r>
          </a:p>
          <a:p>
            <a:r>
              <a:rPr lang="en-US" b="1" dirty="0"/>
              <a:t>Cancellations and Modifications</a:t>
            </a:r>
            <a:r>
              <a:rPr lang="en-US" dirty="0"/>
              <a:t>: Users can cancel or modify bookings within the system, subject to terms</a:t>
            </a:r>
          </a:p>
        </p:txBody>
      </p:sp>
    </p:spTree>
    <p:extLst>
      <p:ext uri="{BB962C8B-B14F-4D97-AF65-F5344CB8AC3E}">
        <p14:creationId xmlns:p14="http://schemas.microsoft.com/office/powerpoint/2010/main" val="210582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B2F32-B1B7-418B-6FAD-178043B36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AF51-AFD6-61B0-33D5-19ED1C8D8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75"/>
            <a:ext cx="12192000" cy="1234567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IN" b="1" kern="100" dirty="0">
                <a:solidFill>
                  <a:schemeClr val="tx2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ER diagram</a:t>
            </a:r>
            <a:endParaRPr lang="en-IN" b="1" dirty="0">
              <a:solidFill>
                <a:schemeClr val="tx2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3514C5-059F-D142-BD00-9DB3E896325F}"/>
              </a:ext>
            </a:extLst>
          </p:cNvPr>
          <p:cNvSpPr txBox="1"/>
          <p:nvPr/>
        </p:nvSpPr>
        <p:spPr>
          <a:xfrm>
            <a:off x="486695" y="4079827"/>
            <a:ext cx="110219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70E72E-041A-16EE-A0F2-700B1B531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3898"/>
            <a:ext cx="12192000" cy="591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620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</TotalTime>
  <Words>1044</Words>
  <Application>Microsoft Office PowerPoint</Application>
  <PresentationFormat>Widescreen</PresentationFormat>
  <Paragraphs>140</Paragraphs>
  <Slides>18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2" baseType="lpstr">
      <vt:lpstr>Algerian</vt:lpstr>
      <vt:lpstr>Aptos</vt:lpstr>
      <vt:lpstr>Aptos Display</vt:lpstr>
      <vt:lpstr>Arial</vt:lpstr>
      <vt:lpstr>Arial Black</vt:lpstr>
      <vt:lpstr>Arial Rounded MT Bold</vt:lpstr>
      <vt:lpstr>Georgia</vt:lpstr>
      <vt:lpstr>Georgia Pro Cond</vt:lpstr>
      <vt:lpstr>Georgia Pro Light</vt:lpstr>
      <vt:lpstr>Montserrat</vt:lpstr>
      <vt:lpstr>Stencil</vt:lpstr>
      <vt:lpstr>Times New Roman</vt:lpstr>
      <vt:lpstr>Wingdings</vt:lpstr>
      <vt:lpstr>Office Theme</vt:lpstr>
      <vt:lpstr>Mini Project-I (K24MCA18P) Odd Semester Session 2024-25</vt:lpstr>
      <vt:lpstr>Content</vt:lpstr>
      <vt:lpstr>Introduction</vt:lpstr>
      <vt:lpstr>Literature Review</vt:lpstr>
      <vt:lpstr>Objective Of The Project</vt:lpstr>
      <vt:lpstr>TECHNOLOGY</vt:lpstr>
      <vt:lpstr>Modules</vt:lpstr>
      <vt:lpstr>Modules</vt:lpstr>
      <vt:lpstr>ER diagram</vt:lpstr>
      <vt:lpstr>DFD 0 Level</vt:lpstr>
      <vt:lpstr>DFD 1 Level</vt:lpstr>
      <vt:lpstr>DFD 1 Level</vt:lpstr>
      <vt:lpstr>Workflow/Gantt Chart</vt:lpstr>
      <vt:lpstr>Outcome</vt:lpstr>
      <vt:lpstr>Outcome</vt:lpstr>
      <vt:lpstr>Reports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Project-I (K24MCA18P) Odd Semester Session 2024-25</dc:title>
  <dc:creator>Apoorv Jain</dc:creator>
  <cp:lastModifiedBy>Manish Singh</cp:lastModifiedBy>
  <cp:revision>56</cp:revision>
  <dcterms:created xsi:type="dcterms:W3CDTF">2024-09-12T08:34:15Z</dcterms:created>
  <dcterms:modified xsi:type="dcterms:W3CDTF">2024-12-26T04:06:59Z</dcterms:modified>
</cp:coreProperties>
</file>